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3" r:id="rId1"/>
  </p:sldMasterIdLst>
  <p:sldIdLst>
    <p:sldId id="290" r:id="rId2"/>
    <p:sldId id="257" r:id="rId3"/>
    <p:sldId id="259" r:id="rId4"/>
    <p:sldId id="262" r:id="rId5"/>
    <p:sldId id="265" r:id="rId6"/>
    <p:sldId id="267" r:id="rId7"/>
    <p:sldId id="268" r:id="rId8"/>
    <p:sldId id="266" r:id="rId9"/>
    <p:sldId id="274" r:id="rId10"/>
    <p:sldId id="275" r:id="rId11"/>
    <p:sldId id="278" r:id="rId12"/>
    <p:sldId id="279" r:id="rId13"/>
    <p:sldId id="292" r:id="rId14"/>
    <p:sldId id="293" r:id="rId15"/>
    <p:sldId id="294" r:id="rId16"/>
    <p:sldId id="295" r:id="rId17"/>
    <p:sldId id="296" r:id="rId18"/>
    <p:sldId id="297" r:id="rId19"/>
    <p:sldId id="298" r:id="rId20"/>
    <p:sldId id="29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P" initials="H" lastIdx="1" clrIdx="0">
    <p:extLst>
      <p:ext uri="{19B8F6BF-5375-455C-9EA6-DF929625EA0E}">
        <p15:presenceInfo xmlns:p15="http://schemas.microsoft.com/office/powerpoint/2012/main" userId="HP"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3040" autoAdjust="0"/>
  </p:normalViewPr>
  <p:slideViewPr>
    <p:cSldViewPr snapToGrid="0">
      <p:cViewPr varScale="1">
        <p:scale>
          <a:sx n="127" d="100"/>
          <a:sy n="127" d="100"/>
        </p:scale>
        <p:origin x="272" y="18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jpg>
</file>

<file path=ppt/media/image26.jpg>
</file>

<file path=ppt/media/image27.jpg>
</file>

<file path=ppt/media/image28.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193BFD4-F47A-420D-A3C7-DF24D4E7E9D7}" type="datetimeFigureOut">
              <a:rPr lang="en-IN" smtClean="0"/>
              <a:t>23/12/22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CC6A3E1-974D-46B0-BC00-BDDD13EA34C9}" type="slidenum">
              <a:rPr lang="en-IN" smtClean="0"/>
              <a:t>‹#›</a:t>
            </a:fld>
            <a:endParaRPr lang="en-IN" dirty="0"/>
          </a:p>
        </p:txBody>
      </p:sp>
    </p:spTree>
    <p:extLst>
      <p:ext uri="{BB962C8B-B14F-4D97-AF65-F5344CB8AC3E}">
        <p14:creationId xmlns:p14="http://schemas.microsoft.com/office/powerpoint/2010/main" val="2356636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93BFD4-F47A-420D-A3C7-DF24D4E7E9D7}" type="datetimeFigureOut">
              <a:rPr lang="en-IN" smtClean="0"/>
              <a:t>23/12/22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CC6A3E1-974D-46B0-BC00-BDDD13EA34C9}" type="slidenum">
              <a:rPr lang="en-IN" smtClean="0"/>
              <a:t>‹#›</a:t>
            </a:fld>
            <a:endParaRPr lang="en-IN" dirty="0"/>
          </a:p>
        </p:txBody>
      </p:sp>
    </p:spTree>
    <p:extLst>
      <p:ext uri="{BB962C8B-B14F-4D97-AF65-F5344CB8AC3E}">
        <p14:creationId xmlns:p14="http://schemas.microsoft.com/office/powerpoint/2010/main" val="17761601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93BFD4-F47A-420D-A3C7-DF24D4E7E9D7}" type="datetimeFigureOut">
              <a:rPr lang="en-IN" smtClean="0"/>
              <a:t>23/12/22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CC6A3E1-974D-46B0-BC00-BDDD13EA34C9}" type="slidenum">
              <a:rPr lang="en-IN" smtClean="0"/>
              <a:t>‹#›</a:t>
            </a:fld>
            <a:endParaRPr lang="en-IN" dirty="0"/>
          </a:p>
        </p:txBody>
      </p:sp>
    </p:spTree>
    <p:extLst>
      <p:ext uri="{BB962C8B-B14F-4D97-AF65-F5344CB8AC3E}">
        <p14:creationId xmlns:p14="http://schemas.microsoft.com/office/powerpoint/2010/main" val="599414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93BFD4-F47A-420D-A3C7-DF24D4E7E9D7}" type="datetimeFigureOut">
              <a:rPr lang="en-IN" smtClean="0"/>
              <a:t>23/12/22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CC6A3E1-974D-46B0-BC00-BDDD13EA34C9}" type="slidenum">
              <a:rPr lang="en-IN" smtClean="0"/>
              <a:t>‹#›</a:t>
            </a:fld>
            <a:endParaRPr lang="en-IN" dirty="0"/>
          </a:p>
        </p:txBody>
      </p:sp>
    </p:spTree>
    <p:extLst>
      <p:ext uri="{BB962C8B-B14F-4D97-AF65-F5344CB8AC3E}">
        <p14:creationId xmlns:p14="http://schemas.microsoft.com/office/powerpoint/2010/main" val="1350597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93BFD4-F47A-420D-A3C7-DF24D4E7E9D7}" type="datetimeFigureOut">
              <a:rPr lang="en-IN" smtClean="0"/>
              <a:t>23/12/22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CC6A3E1-974D-46B0-BC00-BDDD13EA34C9}" type="slidenum">
              <a:rPr lang="en-IN" smtClean="0"/>
              <a:t>‹#›</a:t>
            </a:fld>
            <a:endParaRPr lang="en-IN" dirty="0"/>
          </a:p>
        </p:txBody>
      </p:sp>
    </p:spTree>
    <p:extLst>
      <p:ext uri="{BB962C8B-B14F-4D97-AF65-F5344CB8AC3E}">
        <p14:creationId xmlns:p14="http://schemas.microsoft.com/office/powerpoint/2010/main" val="7047136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193BFD4-F47A-420D-A3C7-DF24D4E7E9D7}" type="datetimeFigureOut">
              <a:rPr lang="en-IN" smtClean="0"/>
              <a:t>23/12/22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FCC6A3E1-974D-46B0-BC00-BDDD13EA34C9}" type="slidenum">
              <a:rPr lang="en-IN" smtClean="0"/>
              <a:t>‹#›</a:t>
            </a:fld>
            <a:endParaRPr lang="en-IN" dirty="0"/>
          </a:p>
        </p:txBody>
      </p:sp>
    </p:spTree>
    <p:extLst>
      <p:ext uri="{BB962C8B-B14F-4D97-AF65-F5344CB8AC3E}">
        <p14:creationId xmlns:p14="http://schemas.microsoft.com/office/powerpoint/2010/main" val="3009774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193BFD4-F47A-420D-A3C7-DF24D4E7E9D7}" type="datetimeFigureOut">
              <a:rPr lang="en-IN" smtClean="0"/>
              <a:t>23/12/22</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FCC6A3E1-974D-46B0-BC00-BDDD13EA34C9}" type="slidenum">
              <a:rPr lang="en-IN" smtClean="0"/>
              <a:t>‹#›</a:t>
            </a:fld>
            <a:endParaRPr lang="en-IN" dirty="0"/>
          </a:p>
        </p:txBody>
      </p:sp>
    </p:spTree>
    <p:extLst>
      <p:ext uri="{BB962C8B-B14F-4D97-AF65-F5344CB8AC3E}">
        <p14:creationId xmlns:p14="http://schemas.microsoft.com/office/powerpoint/2010/main" val="21643948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193BFD4-F47A-420D-A3C7-DF24D4E7E9D7}" type="datetimeFigureOut">
              <a:rPr lang="en-IN" smtClean="0"/>
              <a:t>23/12/22</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FCC6A3E1-974D-46B0-BC00-BDDD13EA34C9}" type="slidenum">
              <a:rPr lang="en-IN" smtClean="0"/>
              <a:t>‹#›</a:t>
            </a:fld>
            <a:endParaRPr lang="en-IN" dirty="0"/>
          </a:p>
        </p:txBody>
      </p:sp>
    </p:spTree>
    <p:extLst>
      <p:ext uri="{BB962C8B-B14F-4D97-AF65-F5344CB8AC3E}">
        <p14:creationId xmlns:p14="http://schemas.microsoft.com/office/powerpoint/2010/main" val="23699181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93BFD4-F47A-420D-A3C7-DF24D4E7E9D7}" type="datetimeFigureOut">
              <a:rPr lang="en-IN" smtClean="0"/>
              <a:t>23/12/22</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FCC6A3E1-974D-46B0-BC00-BDDD13EA34C9}" type="slidenum">
              <a:rPr lang="en-IN" smtClean="0"/>
              <a:t>‹#›</a:t>
            </a:fld>
            <a:endParaRPr lang="en-IN" dirty="0"/>
          </a:p>
        </p:txBody>
      </p:sp>
    </p:spTree>
    <p:extLst>
      <p:ext uri="{BB962C8B-B14F-4D97-AF65-F5344CB8AC3E}">
        <p14:creationId xmlns:p14="http://schemas.microsoft.com/office/powerpoint/2010/main" val="40129685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193BFD4-F47A-420D-A3C7-DF24D4E7E9D7}" type="datetimeFigureOut">
              <a:rPr lang="en-IN" smtClean="0"/>
              <a:t>23/12/22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FCC6A3E1-974D-46B0-BC00-BDDD13EA34C9}" type="slidenum">
              <a:rPr lang="en-IN" smtClean="0"/>
              <a:t>‹#›</a:t>
            </a:fld>
            <a:endParaRPr lang="en-IN" dirty="0"/>
          </a:p>
        </p:txBody>
      </p:sp>
    </p:spTree>
    <p:extLst>
      <p:ext uri="{BB962C8B-B14F-4D97-AF65-F5344CB8AC3E}">
        <p14:creationId xmlns:p14="http://schemas.microsoft.com/office/powerpoint/2010/main" val="2557222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193BFD4-F47A-420D-A3C7-DF24D4E7E9D7}" type="datetimeFigureOut">
              <a:rPr lang="en-IN" smtClean="0"/>
              <a:t>23/12/22</a:t>
            </a:fld>
            <a:endParaRPr lang="en-IN"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CC6A3E1-974D-46B0-BC00-BDDD13EA34C9}" type="slidenum">
              <a:rPr lang="en-IN" smtClean="0"/>
              <a:t>‹#›</a:t>
            </a:fld>
            <a:endParaRPr lang="en-IN" dirty="0"/>
          </a:p>
        </p:txBody>
      </p:sp>
    </p:spTree>
    <p:extLst>
      <p:ext uri="{BB962C8B-B14F-4D97-AF65-F5344CB8AC3E}">
        <p14:creationId xmlns:p14="http://schemas.microsoft.com/office/powerpoint/2010/main" val="784821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619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93BFD4-F47A-420D-A3C7-DF24D4E7E9D7}" type="datetimeFigureOut">
              <a:rPr lang="en-IN" smtClean="0"/>
              <a:t>23/12/22</a:t>
            </a:fld>
            <a:endParaRPr lang="en-IN"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C6A3E1-974D-46B0-BC00-BDDD13EA34C9}" type="slidenum">
              <a:rPr lang="en-IN" smtClean="0"/>
              <a:t>‹#›</a:t>
            </a:fld>
            <a:endParaRPr lang="en-IN" dirty="0"/>
          </a:p>
        </p:txBody>
      </p:sp>
      <p:pic>
        <p:nvPicPr>
          <p:cNvPr id="7" name="Picture 2" descr="D:\1.PGPBA\01. Marketing\GL High Res Logos\Greatlearning Logo_160915.png"/>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37600" y="-25898"/>
            <a:ext cx="3149600" cy="327947"/>
          </a:xfrm>
          <a:prstGeom prst="rect">
            <a:avLst/>
          </a:prstGeom>
          <a:noFill/>
          <a:extLst>
            <a:ext uri="{909E8E84-426E-40DD-AFC4-6F175D3DCCD1}">
              <a14:hiddenFill xmlns:a14="http://schemas.microsoft.com/office/drawing/2010/main">
                <a:solidFill>
                  <a:srgbClr val="FFFFFF"/>
                </a:solidFill>
              </a14:hiddenFill>
            </a:ext>
          </a:extLst>
        </p:spPr>
      </p:pic>
      <p:sp>
        <p:nvSpPr>
          <p:cNvPr id="8" name="Round Diagonal Corner Rectangle 7"/>
          <p:cNvSpPr/>
          <p:nvPr/>
        </p:nvSpPr>
        <p:spPr>
          <a:xfrm>
            <a:off x="60035" y="84280"/>
            <a:ext cx="274783" cy="2209800"/>
          </a:xfrm>
          <a:prstGeom prst="round2DiagRect">
            <a:avLst/>
          </a:prstGeom>
          <a:solidFill>
            <a:srgbClr val="0070C0"/>
          </a:solidFill>
          <a:ln>
            <a:solidFill>
              <a:srgbClr val="0070C0"/>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00" dirty="0"/>
          </a:p>
        </p:txBody>
      </p:sp>
      <p:sp>
        <p:nvSpPr>
          <p:cNvPr id="9" name="Round Diagonal Corner Rectangle 8"/>
          <p:cNvSpPr/>
          <p:nvPr/>
        </p:nvSpPr>
        <p:spPr>
          <a:xfrm>
            <a:off x="60035" y="2373076"/>
            <a:ext cx="274783" cy="4461170"/>
          </a:xfrm>
          <a:prstGeom prst="round2DiagRect">
            <a:avLst/>
          </a:prstGeom>
          <a:solidFill>
            <a:srgbClr val="00B0F0"/>
          </a:solidFill>
          <a:ln>
            <a:solidFill>
              <a:srgbClr val="00B0F0"/>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00" dirty="0"/>
          </a:p>
        </p:txBody>
      </p:sp>
    </p:spTree>
    <p:extLst>
      <p:ext uri="{BB962C8B-B14F-4D97-AF65-F5344CB8AC3E}">
        <p14:creationId xmlns:p14="http://schemas.microsoft.com/office/powerpoint/2010/main" val="2172285647"/>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2" r:id="rId9"/>
    <p:sldLayoutId id="2147483823" r:id="rId10"/>
    <p:sldLayoutId id="214748382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B84C2E6E-0683-7409-AF4D-AB4B6EDD2345}"/>
              </a:ext>
            </a:extLst>
          </p:cNvPr>
          <p:cNvGraphicFramePr>
            <a:graphicFrameLocks noGrp="1"/>
          </p:cNvGraphicFramePr>
          <p:nvPr>
            <p:extLst>
              <p:ext uri="{D42A27DB-BD31-4B8C-83A1-F6EECF244321}">
                <p14:modId xmlns:p14="http://schemas.microsoft.com/office/powerpoint/2010/main" val="543049990"/>
              </p:ext>
            </p:extLst>
          </p:nvPr>
        </p:nvGraphicFramePr>
        <p:xfrm>
          <a:off x="1828801" y="1516407"/>
          <a:ext cx="9856714" cy="5221279"/>
        </p:xfrm>
        <a:graphic>
          <a:graphicData uri="http://schemas.openxmlformats.org/drawingml/2006/table">
            <a:tbl>
              <a:tblPr firstRow="1"/>
              <a:tblGrid>
                <a:gridCol w="4012656">
                  <a:extLst>
                    <a:ext uri="{9D8B030D-6E8A-4147-A177-3AD203B41FA5}">
                      <a16:colId xmlns:a16="http://schemas.microsoft.com/office/drawing/2014/main" val="674037186"/>
                    </a:ext>
                  </a:extLst>
                </a:gridCol>
                <a:gridCol w="5844058">
                  <a:extLst>
                    <a:ext uri="{9D8B030D-6E8A-4147-A177-3AD203B41FA5}">
                      <a16:colId xmlns:a16="http://schemas.microsoft.com/office/drawing/2014/main" val="3385310599"/>
                    </a:ext>
                  </a:extLst>
                </a:gridCol>
              </a:tblGrid>
              <a:tr h="830658">
                <a:tc>
                  <a:txBody>
                    <a:bodyPr/>
                    <a:lstStyle/>
                    <a:p>
                      <a:r>
                        <a:rPr lang="en-US" sz="2000" kern="1200" dirty="0">
                          <a:solidFill>
                            <a:schemeClr val="tx1"/>
                          </a:solidFill>
                          <a:effectLst/>
                          <a:latin typeface="Arial Narrow" panose="020B0606020202030204" pitchFamily="34" charset="0"/>
                          <a:ea typeface="+mn-ea"/>
                          <a:cs typeface="+mn-cs"/>
                        </a:rPr>
                        <a:t>Batch details</a:t>
                      </a:r>
                      <a:endParaRPr lang="en-IN" sz="2000" dirty="0">
                        <a:latin typeface="Arial Narrow" panose="020B0606020202030204" pitchFamily="34" charset="0"/>
                      </a:endParaRPr>
                    </a:p>
                  </a:txBody>
                  <a:tcPr>
                    <a:lnL w="28575" cmpd="sng">
                      <a:solidFill>
                        <a:schemeClr val="tx1"/>
                      </a:solidFill>
                      <a:prstDash val="solid"/>
                    </a:lnL>
                    <a:lnR w="28575" cap="flat" cmpd="sng" algn="ctr">
                      <a:solidFill>
                        <a:schemeClr val="tx1"/>
                      </a:solidFill>
                      <a:prstDash val="solid"/>
                      <a:round/>
                      <a:headEnd type="none" w="med" len="med"/>
                      <a:tailEnd type="none" w="med" len="med"/>
                    </a:lnR>
                    <a:lnT w="28575" cmpd="sng">
                      <a:solidFill>
                        <a:schemeClr val="tx1"/>
                      </a:solidFill>
                      <a:prstDash val="solid"/>
                    </a:lnT>
                    <a:lnB w="28575" cap="flat" cmpd="sng" algn="ctr">
                      <a:solidFill>
                        <a:schemeClr val="tx1"/>
                      </a:solidFill>
                      <a:prstDash val="solid"/>
                      <a:round/>
                      <a:headEnd type="none" w="med" len="med"/>
                      <a:tailEnd type="none" w="med" len="med"/>
                    </a:lnB>
                  </a:tcPr>
                </a:tc>
                <a:tc>
                  <a:txBody>
                    <a:bodyPr/>
                    <a:lstStyle/>
                    <a:p>
                      <a:r>
                        <a:rPr lang="en-US" sz="2000" kern="1200" dirty="0">
                          <a:solidFill>
                            <a:schemeClr val="tx1"/>
                          </a:solidFill>
                          <a:effectLst/>
                          <a:latin typeface="Arial Narrow" panose="020B0606020202030204" pitchFamily="34" charset="0"/>
                          <a:ea typeface="+mn-ea"/>
                          <a:cs typeface="+mn-cs"/>
                        </a:rPr>
                        <a:t>PGPDSE-FT GURGAON AUG22</a:t>
                      </a:r>
                      <a:endParaRPr lang="en-IN" sz="2000" dirty="0">
                        <a:latin typeface="Arial Narrow" panose="020B0606020202030204" pitchFamily="34" charset="0"/>
                      </a:endParaRPr>
                    </a:p>
                  </a:txBody>
                  <a:tcPr>
                    <a:lnL w="28575" cap="flat" cmpd="sng" algn="ctr">
                      <a:solidFill>
                        <a:schemeClr val="tx1"/>
                      </a:solidFill>
                      <a:prstDash val="solid"/>
                      <a:round/>
                      <a:headEnd type="none" w="med" len="med"/>
                      <a:tailEnd type="none" w="med" len="med"/>
                    </a:lnL>
                    <a:lnR w="28575" cmpd="sng">
                      <a:solidFill>
                        <a:schemeClr val="tx1"/>
                      </a:solidFill>
                      <a:prstDash val="soli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69040612"/>
                  </a:ext>
                </a:extLst>
              </a:tr>
              <a:tr h="1898647">
                <a:tc>
                  <a:txBody>
                    <a:bodyPr/>
                    <a:lstStyle/>
                    <a:p>
                      <a:r>
                        <a:rPr lang="en-US" sz="2000" kern="1200" dirty="0">
                          <a:solidFill>
                            <a:schemeClr val="tx1"/>
                          </a:solidFill>
                          <a:effectLst/>
                          <a:latin typeface="Arial Narrow" panose="020B0606020202030204" pitchFamily="34" charset="0"/>
                          <a:ea typeface="+mn-ea"/>
                          <a:cs typeface="+mn-cs"/>
                        </a:rPr>
                        <a:t>Team members</a:t>
                      </a:r>
                      <a:endParaRPr lang="en-IN" sz="2000" dirty="0">
                        <a:latin typeface="Arial Narrow" panose="020B0606020202030204" pitchFamily="34" charset="0"/>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marL="342900" lvl="0" indent="-342900" fontAlgn="base">
                        <a:buFont typeface="+mj-lt"/>
                        <a:buAutoNum type="arabicPeriod"/>
                      </a:pPr>
                      <a:r>
                        <a:rPr lang="en-US" sz="2000" u="none" strike="noStrike" kern="1200" dirty="0">
                          <a:solidFill>
                            <a:schemeClr val="tx1"/>
                          </a:solidFill>
                          <a:effectLst/>
                          <a:latin typeface="Arial Narrow" panose="020B0606020202030204" pitchFamily="34" charset="0"/>
                          <a:ea typeface="+mn-ea"/>
                          <a:cs typeface="+mn-cs"/>
                        </a:rPr>
                        <a:t>Rishu Gupta</a:t>
                      </a:r>
                      <a:endParaRPr lang="en-IN" sz="2000" u="none" strike="noStrike" kern="1200" dirty="0">
                        <a:solidFill>
                          <a:schemeClr val="tx1"/>
                        </a:solidFill>
                        <a:effectLst/>
                        <a:latin typeface="Arial Narrow" panose="020B0606020202030204" pitchFamily="34" charset="0"/>
                        <a:ea typeface="+mn-ea"/>
                        <a:cs typeface="+mn-cs"/>
                      </a:endParaRPr>
                    </a:p>
                    <a:p>
                      <a:pPr marL="342900" lvl="0" indent="-342900" fontAlgn="base">
                        <a:buFont typeface="+mj-lt"/>
                        <a:buAutoNum type="arabicPeriod"/>
                      </a:pPr>
                      <a:r>
                        <a:rPr lang="en-US" sz="2000" u="none" strike="noStrike" kern="1200" dirty="0">
                          <a:solidFill>
                            <a:schemeClr val="tx1"/>
                          </a:solidFill>
                          <a:effectLst/>
                          <a:latin typeface="Arial Narrow" panose="020B0606020202030204" pitchFamily="34" charset="0"/>
                          <a:ea typeface="+mn-ea"/>
                          <a:cs typeface="+mn-cs"/>
                        </a:rPr>
                        <a:t>Muskan Jain</a:t>
                      </a:r>
                      <a:endParaRPr lang="en-IN" sz="2000" u="none" strike="noStrike" kern="1200" dirty="0">
                        <a:solidFill>
                          <a:schemeClr val="tx1"/>
                        </a:solidFill>
                        <a:effectLst/>
                        <a:latin typeface="Arial Narrow" panose="020B0606020202030204" pitchFamily="34" charset="0"/>
                        <a:ea typeface="+mn-ea"/>
                        <a:cs typeface="+mn-cs"/>
                      </a:endParaRPr>
                    </a:p>
                    <a:p>
                      <a:pPr marL="342900" lvl="0" indent="-342900" fontAlgn="base">
                        <a:buFont typeface="+mj-lt"/>
                        <a:buAutoNum type="arabicPeriod"/>
                      </a:pPr>
                      <a:r>
                        <a:rPr lang="en-US" sz="2000" u="none" strike="noStrike" kern="1200" dirty="0">
                          <a:solidFill>
                            <a:schemeClr val="tx1"/>
                          </a:solidFill>
                          <a:effectLst/>
                          <a:latin typeface="Arial Narrow" panose="020B0606020202030204" pitchFamily="34" charset="0"/>
                          <a:ea typeface="+mn-ea"/>
                          <a:cs typeface="+mn-cs"/>
                        </a:rPr>
                        <a:t>Braj Bhooshan Uraon</a:t>
                      </a:r>
                      <a:endParaRPr lang="en-IN" sz="2000" u="none" strike="noStrike" kern="1200" dirty="0">
                        <a:solidFill>
                          <a:schemeClr val="tx1"/>
                        </a:solidFill>
                        <a:effectLst/>
                        <a:latin typeface="Arial Narrow" panose="020B0606020202030204" pitchFamily="34" charset="0"/>
                        <a:ea typeface="+mn-ea"/>
                        <a:cs typeface="+mn-cs"/>
                      </a:endParaRPr>
                    </a:p>
                    <a:p>
                      <a:pPr marL="342900" lvl="0" indent="-342900" fontAlgn="base">
                        <a:buFont typeface="+mj-lt"/>
                        <a:buAutoNum type="arabicPeriod"/>
                      </a:pPr>
                      <a:r>
                        <a:rPr lang="en-US" sz="2000" u="none" strike="noStrike" kern="1200" dirty="0">
                          <a:solidFill>
                            <a:schemeClr val="tx1"/>
                          </a:solidFill>
                          <a:effectLst/>
                          <a:latin typeface="Arial Narrow" panose="020B0606020202030204" pitchFamily="34" charset="0"/>
                          <a:ea typeface="+mn-ea"/>
                          <a:cs typeface="+mn-cs"/>
                        </a:rPr>
                        <a:t>Ritika Joshi</a:t>
                      </a:r>
                      <a:endParaRPr lang="en-IN" sz="2000" u="none" strike="noStrike" kern="1200" dirty="0">
                        <a:solidFill>
                          <a:schemeClr val="tx1"/>
                        </a:solidFill>
                        <a:effectLst/>
                        <a:latin typeface="Arial Narrow" panose="020B0606020202030204" pitchFamily="34" charset="0"/>
                        <a:ea typeface="+mn-ea"/>
                        <a:cs typeface="+mn-cs"/>
                      </a:endParaRPr>
                    </a:p>
                    <a:p>
                      <a:pPr marL="342900" indent="-342900">
                        <a:buFont typeface="+mj-lt"/>
                        <a:buAutoNum type="arabicPeriod"/>
                      </a:pPr>
                      <a:r>
                        <a:rPr lang="en-US" sz="2000" kern="1200" dirty="0">
                          <a:solidFill>
                            <a:schemeClr val="tx1"/>
                          </a:solidFill>
                          <a:effectLst/>
                          <a:latin typeface="Arial Narrow" panose="020B0606020202030204" pitchFamily="34" charset="0"/>
                          <a:ea typeface="+mn-ea"/>
                          <a:cs typeface="+mn-cs"/>
                        </a:rPr>
                        <a:t>Khushboo Verma</a:t>
                      </a:r>
                      <a:endParaRPr lang="en-IN" sz="2000" dirty="0">
                        <a:latin typeface="Arial Narrow" panose="020B0606020202030204" pitchFamily="34" charset="0"/>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46186931"/>
                  </a:ext>
                </a:extLst>
              </a:tr>
              <a:tr h="830658">
                <a:tc>
                  <a:txBody>
                    <a:bodyPr/>
                    <a:lstStyle/>
                    <a:p>
                      <a:pPr algn="just">
                        <a:lnSpc>
                          <a:spcPct val="107000"/>
                        </a:lnSpc>
                        <a:spcAft>
                          <a:spcPts val="800"/>
                        </a:spcAft>
                      </a:pPr>
                      <a:r>
                        <a:rPr lang="en-US" sz="2000" dirty="0">
                          <a:ln>
                            <a:noFill/>
                          </a:ln>
                          <a:solidFill>
                            <a:srgbClr val="353744"/>
                          </a:solidFill>
                          <a:effectLst/>
                          <a:uFill>
                            <a:solidFill>
                              <a:srgbClr val="000000"/>
                            </a:solidFill>
                          </a:uFill>
                          <a:latin typeface="Arial Narrow" panose="020B0606020202030204" pitchFamily="34" charset="0"/>
                          <a:ea typeface="Arial Unicode MS"/>
                          <a:cs typeface="Arial Unicode MS"/>
                        </a:rPr>
                        <a:t>Domain of Project</a:t>
                      </a:r>
                      <a:endParaRPr lang="en-IN" sz="2000" dirty="0">
                        <a:ln>
                          <a:noFill/>
                        </a:ln>
                        <a:solidFill>
                          <a:srgbClr val="000000"/>
                        </a:solidFill>
                        <a:effectLst/>
                        <a:uFill>
                          <a:solidFill>
                            <a:srgbClr val="000000"/>
                          </a:solidFill>
                        </a:uFill>
                        <a:latin typeface="Arial Narrow" panose="020B0606020202030204" pitchFamily="34" charset="0"/>
                        <a:ea typeface="Arial Unicode MS"/>
                        <a:cs typeface="Arial Unicode MS"/>
                      </a:endParaRPr>
                    </a:p>
                  </a:txBody>
                  <a:tcPr marL="50800" marR="50800" marT="50800" marB="5080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2000" kern="1200" dirty="0">
                          <a:solidFill>
                            <a:schemeClr val="tx1"/>
                          </a:solidFill>
                          <a:effectLst/>
                          <a:latin typeface="Arial Narrow" panose="020B0606020202030204" pitchFamily="34" charset="0"/>
                          <a:ea typeface="+mn-ea"/>
                          <a:cs typeface="+mn-cs"/>
                        </a:rPr>
                        <a:t>Sales Analytics</a:t>
                      </a:r>
                      <a:endParaRPr lang="en-IN" sz="2000" dirty="0">
                        <a:latin typeface="Arial Narrow" panose="020B0606020202030204" pitchFamily="34" charset="0"/>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1416609"/>
                  </a:ext>
                </a:extLst>
              </a:tr>
              <a:tr h="830658">
                <a:tc>
                  <a:txBody>
                    <a:bodyPr/>
                    <a:lstStyle/>
                    <a:p>
                      <a:r>
                        <a:rPr lang="en-US" sz="2000" kern="1200" dirty="0">
                          <a:solidFill>
                            <a:schemeClr val="tx1"/>
                          </a:solidFill>
                          <a:effectLst/>
                          <a:latin typeface="Arial Narrow" panose="020B0606020202030204" pitchFamily="34" charset="0"/>
                          <a:ea typeface="+mn-ea"/>
                          <a:cs typeface="+mn-cs"/>
                        </a:rPr>
                        <a:t>Proposed Project Title</a:t>
                      </a:r>
                      <a:endParaRPr lang="en-IN" sz="2000" dirty="0">
                        <a:latin typeface="Arial Narrow" panose="020B0606020202030204" pitchFamily="34" charset="0"/>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2000" kern="1200" dirty="0">
                          <a:solidFill>
                            <a:schemeClr val="tx1"/>
                          </a:solidFill>
                          <a:effectLst/>
                          <a:latin typeface="Arial Narrow" panose="020B0606020202030204" pitchFamily="34" charset="0"/>
                          <a:ea typeface="+mn-ea"/>
                          <a:cs typeface="+mn-cs"/>
                        </a:rPr>
                        <a:t>Price prediction of used cars</a:t>
                      </a:r>
                      <a:endParaRPr lang="en-IN" sz="2000" dirty="0">
                        <a:latin typeface="Arial Narrow" panose="020B0606020202030204" pitchFamily="34" charset="0"/>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4989737"/>
                  </a:ext>
                </a:extLst>
              </a:tr>
              <a:tr h="830658">
                <a:tc>
                  <a:txBody>
                    <a:bodyPr/>
                    <a:lstStyle/>
                    <a:p>
                      <a:r>
                        <a:rPr lang="en-US" sz="2000" kern="1200" dirty="0">
                          <a:solidFill>
                            <a:schemeClr val="tx1"/>
                          </a:solidFill>
                          <a:effectLst/>
                          <a:latin typeface="Arial Narrow" panose="020B0606020202030204" pitchFamily="34" charset="0"/>
                          <a:ea typeface="+mn-ea"/>
                          <a:cs typeface="+mn-cs"/>
                        </a:rPr>
                        <a:t>Mentor Name</a:t>
                      </a:r>
                      <a:endParaRPr lang="en-IN" sz="2000" dirty="0">
                        <a:latin typeface="Arial Narrow" panose="020B0606020202030204" pitchFamily="34" charset="0"/>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mpd="sng">
                      <a:solidFill>
                        <a:schemeClr val="tx1"/>
                      </a:solidFill>
                      <a:prstDash val="solid"/>
                    </a:lnB>
                  </a:tcPr>
                </a:tc>
                <a:tc>
                  <a:txBody>
                    <a:bodyPr/>
                    <a:lstStyle/>
                    <a:p>
                      <a:r>
                        <a:rPr lang="en-US" sz="2000" kern="1200" dirty="0">
                          <a:solidFill>
                            <a:schemeClr val="tx1"/>
                          </a:solidFill>
                          <a:effectLst/>
                          <a:latin typeface="Arial Narrow" panose="020B0606020202030204" pitchFamily="34" charset="0"/>
                          <a:ea typeface="+mn-ea"/>
                          <a:cs typeface="+mn-cs"/>
                        </a:rPr>
                        <a:t>Mr Jayveer Nanda</a:t>
                      </a:r>
                      <a:endParaRPr lang="en-IN" sz="2000" dirty="0">
                        <a:latin typeface="Arial Narrow" panose="020B0606020202030204" pitchFamily="34" charset="0"/>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9827922"/>
                  </a:ext>
                </a:extLst>
              </a:tr>
            </a:tbl>
          </a:graphicData>
        </a:graphic>
      </p:graphicFrame>
      <p:sp>
        <p:nvSpPr>
          <p:cNvPr id="6" name="TextBox 5">
            <a:extLst>
              <a:ext uri="{FF2B5EF4-FFF2-40B4-BE49-F238E27FC236}">
                <a16:creationId xmlns:a16="http://schemas.microsoft.com/office/drawing/2014/main" id="{D9BCED21-92FF-3515-FC37-66287C127D36}"/>
              </a:ext>
            </a:extLst>
          </p:cNvPr>
          <p:cNvSpPr txBox="1"/>
          <p:nvPr/>
        </p:nvSpPr>
        <p:spPr>
          <a:xfrm>
            <a:off x="1345915" y="500743"/>
            <a:ext cx="10674849" cy="1015663"/>
          </a:xfrm>
          <a:prstGeom prst="rect">
            <a:avLst/>
          </a:prstGeom>
          <a:noFill/>
        </p:spPr>
        <p:txBody>
          <a:bodyPr wrap="square" rtlCol="0">
            <a:spAutoFit/>
          </a:bodyPr>
          <a:lstStyle/>
          <a:p>
            <a:r>
              <a:rPr lang="en-IN" sz="6000" dirty="0">
                <a:latin typeface="Arial Black" panose="020B0A04020102020204" pitchFamily="34" charset="0"/>
              </a:rPr>
              <a:t>CAPSTONE   PROJECT</a:t>
            </a:r>
          </a:p>
        </p:txBody>
      </p:sp>
    </p:spTree>
    <p:extLst>
      <p:ext uri="{BB962C8B-B14F-4D97-AF65-F5344CB8AC3E}">
        <p14:creationId xmlns:p14="http://schemas.microsoft.com/office/powerpoint/2010/main" val="2627161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F6DF96D-652C-8F2E-D740-E69D07911B53}"/>
              </a:ext>
            </a:extLst>
          </p:cNvPr>
          <p:cNvPicPr>
            <a:picLocks noChangeAspect="1"/>
          </p:cNvPicPr>
          <p:nvPr/>
        </p:nvPicPr>
        <p:blipFill rotWithShape="1">
          <a:blip r:embed="rId2">
            <a:extLst>
              <a:ext uri="{28A0092B-C50C-407E-A947-70E740481C1C}">
                <a14:useLocalDpi xmlns:a14="http://schemas.microsoft.com/office/drawing/2010/main" val="0"/>
              </a:ext>
            </a:extLst>
          </a:blip>
          <a:srcRect l="12604" t="31482" r="47083" b="18703"/>
          <a:stretch/>
        </p:blipFill>
        <p:spPr>
          <a:xfrm>
            <a:off x="423980" y="555929"/>
            <a:ext cx="4288268" cy="239790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extBox 1">
            <a:extLst>
              <a:ext uri="{FF2B5EF4-FFF2-40B4-BE49-F238E27FC236}">
                <a16:creationId xmlns:a16="http://schemas.microsoft.com/office/drawing/2014/main" id="{295B605E-E4D5-C308-0867-1D83B63B8F1E}"/>
              </a:ext>
            </a:extLst>
          </p:cNvPr>
          <p:cNvSpPr txBox="1"/>
          <p:nvPr/>
        </p:nvSpPr>
        <p:spPr>
          <a:xfrm>
            <a:off x="8959325" y="555929"/>
            <a:ext cx="3123178" cy="2308324"/>
          </a:xfrm>
          <a:prstGeom prst="rect">
            <a:avLst/>
          </a:prstGeom>
          <a:noFill/>
        </p:spPr>
        <p:txBody>
          <a:bodyPr wrap="square" rtlCol="0">
            <a:spAutoFit/>
          </a:bodyPr>
          <a:lstStyle/>
          <a:p>
            <a:pPr marL="342900" indent="-342900">
              <a:buFont typeface="Wingdings" panose="05000000000000000000" pitchFamily="2" charset="2"/>
              <a:buChar char="q"/>
            </a:pPr>
            <a:r>
              <a:rPr lang="en-IN" b="1" dirty="0"/>
              <a:t>Price vs cylinders-</a:t>
            </a:r>
            <a:r>
              <a:rPr lang="en-IN" dirty="0"/>
              <a:t>Highest Average price is of cars which have 10 cylinders </a:t>
            </a:r>
          </a:p>
          <a:p>
            <a:pPr marL="342900" indent="-342900">
              <a:buFont typeface="Wingdings" panose="05000000000000000000" pitchFamily="2" charset="2"/>
              <a:buChar char="q"/>
            </a:pPr>
            <a:endParaRPr lang="en-IN" dirty="0"/>
          </a:p>
          <a:p>
            <a:pPr marL="342900" indent="-342900">
              <a:buFont typeface="Wingdings" panose="05000000000000000000" pitchFamily="2" charset="2"/>
              <a:buChar char="q"/>
            </a:pPr>
            <a:r>
              <a:rPr lang="en-IN" dirty="0"/>
              <a:t>while the lowest average price is of cars which have  5 cylinders.</a:t>
            </a:r>
            <a:br>
              <a:rPr lang="en-IN" dirty="0"/>
            </a:br>
            <a:endParaRPr lang="en-IN" dirty="0"/>
          </a:p>
        </p:txBody>
      </p:sp>
      <p:sp>
        <p:nvSpPr>
          <p:cNvPr id="5" name="TextBox 4">
            <a:extLst>
              <a:ext uri="{FF2B5EF4-FFF2-40B4-BE49-F238E27FC236}">
                <a16:creationId xmlns:a16="http://schemas.microsoft.com/office/drawing/2014/main" id="{B430C833-B21D-8A19-F131-A2974C022D17}"/>
              </a:ext>
            </a:extLst>
          </p:cNvPr>
          <p:cNvSpPr txBox="1"/>
          <p:nvPr/>
        </p:nvSpPr>
        <p:spPr>
          <a:xfrm>
            <a:off x="1181100" y="3835400"/>
            <a:ext cx="4457700" cy="2095500"/>
          </a:xfrm>
          <a:prstGeom prst="rect">
            <a:avLst/>
          </a:prstGeom>
          <a:noFill/>
        </p:spPr>
        <p:txBody>
          <a:bodyPr wrap="square" rtlCol="0">
            <a:spAutoFit/>
          </a:bodyPr>
          <a:lstStyle/>
          <a:p>
            <a:endParaRPr lang="en-IN" dirty="0"/>
          </a:p>
        </p:txBody>
      </p:sp>
      <p:pic>
        <p:nvPicPr>
          <p:cNvPr id="7" name="Picture 6">
            <a:extLst>
              <a:ext uri="{FF2B5EF4-FFF2-40B4-BE49-F238E27FC236}">
                <a16:creationId xmlns:a16="http://schemas.microsoft.com/office/drawing/2014/main" id="{0EDD1CF2-214C-F955-3659-BC6EC63D3D2C}"/>
              </a:ext>
            </a:extLst>
          </p:cNvPr>
          <p:cNvPicPr>
            <a:picLocks noChangeAspect="1"/>
          </p:cNvPicPr>
          <p:nvPr/>
        </p:nvPicPr>
        <p:blipFill rotWithShape="1">
          <a:blip r:embed="rId3">
            <a:extLst>
              <a:ext uri="{28A0092B-C50C-407E-A947-70E740481C1C}">
                <a14:useLocalDpi xmlns:a14="http://schemas.microsoft.com/office/drawing/2010/main" val="0"/>
              </a:ext>
            </a:extLst>
          </a:blip>
          <a:srcRect l="12083" t="29815" r="46458" b="22407"/>
          <a:stretch/>
        </p:blipFill>
        <p:spPr>
          <a:xfrm>
            <a:off x="423980" y="3741074"/>
            <a:ext cx="4225799" cy="2666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id="{B9A69216-7358-53E8-A307-DE61F0366AB1}"/>
              </a:ext>
            </a:extLst>
          </p:cNvPr>
          <p:cNvPicPr>
            <a:picLocks noChangeAspect="1"/>
          </p:cNvPicPr>
          <p:nvPr/>
        </p:nvPicPr>
        <p:blipFill rotWithShape="1">
          <a:blip r:embed="rId4">
            <a:extLst>
              <a:ext uri="{28A0092B-C50C-407E-A947-70E740481C1C}">
                <a14:useLocalDpi xmlns:a14="http://schemas.microsoft.com/office/drawing/2010/main" val="0"/>
              </a:ext>
            </a:extLst>
          </a:blip>
          <a:srcRect l="12261" t="28149" r="46682" b="22592"/>
          <a:stretch/>
        </p:blipFill>
        <p:spPr>
          <a:xfrm>
            <a:off x="4933425" y="555929"/>
            <a:ext cx="4025900" cy="239790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a:extLst>
              <a:ext uri="{FF2B5EF4-FFF2-40B4-BE49-F238E27FC236}">
                <a16:creationId xmlns:a16="http://schemas.microsoft.com/office/drawing/2014/main" id="{C4DCDA46-418E-3CD3-0CE1-B7EA74ED3492}"/>
              </a:ext>
            </a:extLst>
          </p:cNvPr>
          <p:cNvPicPr>
            <a:picLocks noChangeAspect="1"/>
          </p:cNvPicPr>
          <p:nvPr/>
        </p:nvPicPr>
        <p:blipFill rotWithShape="1">
          <a:blip r:embed="rId5">
            <a:extLst>
              <a:ext uri="{28A0092B-C50C-407E-A947-70E740481C1C}">
                <a14:useLocalDpi xmlns:a14="http://schemas.microsoft.com/office/drawing/2010/main" val="0"/>
              </a:ext>
            </a:extLst>
          </a:blip>
          <a:srcRect l="12292" t="33889" r="48125" b="14260"/>
          <a:stretch/>
        </p:blipFill>
        <p:spPr>
          <a:xfrm>
            <a:off x="4933426" y="3730561"/>
            <a:ext cx="4138656" cy="2666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0" name="TextBox 9">
            <a:extLst>
              <a:ext uri="{FF2B5EF4-FFF2-40B4-BE49-F238E27FC236}">
                <a16:creationId xmlns:a16="http://schemas.microsoft.com/office/drawing/2014/main" id="{EB0876DC-3700-6706-0CE0-5793F8499D47}"/>
              </a:ext>
            </a:extLst>
          </p:cNvPr>
          <p:cNvSpPr txBox="1"/>
          <p:nvPr/>
        </p:nvSpPr>
        <p:spPr>
          <a:xfrm>
            <a:off x="9211698" y="3562233"/>
            <a:ext cx="2870805" cy="1477328"/>
          </a:xfrm>
          <a:prstGeom prst="rect">
            <a:avLst/>
          </a:prstGeom>
          <a:noFill/>
        </p:spPr>
        <p:txBody>
          <a:bodyPr wrap="square">
            <a:spAutoFit/>
          </a:bodyPr>
          <a:lstStyle/>
          <a:p>
            <a:pPr marL="285750" indent="-285750">
              <a:buFont typeface="Wingdings" panose="05000000000000000000" pitchFamily="2" charset="2"/>
              <a:buChar char="q"/>
            </a:pPr>
            <a:r>
              <a:rPr lang="en-IN" sz="1800" b="1" dirty="0"/>
              <a:t>price vs size-</a:t>
            </a:r>
            <a:r>
              <a:rPr lang="en-IN" sz="1800" dirty="0"/>
              <a:t>The average price of the full size cars is highest while the rest have similar average price</a:t>
            </a:r>
            <a:endParaRPr lang="en-IN" dirty="0"/>
          </a:p>
        </p:txBody>
      </p:sp>
    </p:spTree>
    <p:extLst>
      <p:ext uri="{BB962C8B-B14F-4D97-AF65-F5344CB8AC3E}">
        <p14:creationId xmlns:p14="http://schemas.microsoft.com/office/powerpoint/2010/main" val="1432389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4A2656-445B-AE2D-C8C7-131F37872F80}"/>
              </a:ext>
            </a:extLst>
          </p:cNvPr>
          <p:cNvPicPr>
            <a:picLocks noChangeAspect="1"/>
          </p:cNvPicPr>
          <p:nvPr/>
        </p:nvPicPr>
        <p:blipFill rotWithShape="1">
          <a:blip r:embed="rId2">
            <a:extLst>
              <a:ext uri="{28A0092B-C50C-407E-A947-70E740481C1C}">
                <a14:useLocalDpi xmlns:a14="http://schemas.microsoft.com/office/drawing/2010/main" val="0"/>
              </a:ext>
            </a:extLst>
          </a:blip>
          <a:srcRect l="13020" t="34074" r="47917" b="17407"/>
          <a:stretch/>
        </p:blipFill>
        <p:spPr>
          <a:xfrm>
            <a:off x="448079" y="417829"/>
            <a:ext cx="3692407" cy="25719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341C3CCA-D99A-001B-6F14-204E69F943DA}"/>
              </a:ext>
            </a:extLst>
          </p:cNvPr>
          <p:cNvPicPr>
            <a:picLocks noChangeAspect="1"/>
          </p:cNvPicPr>
          <p:nvPr/>
        </p:nvPicPr>
        <p:blipFill rotWithShape="1">
          <a:blip r:embed="rId3">
            <a:extLst>
              <a:ext uri="{28A0092B-C50C-407E-A947-70E740481C1C}">
                <a14:useLocalDpi xmlns:a14="http://schemas.microsoft.com/office/drawing/2010/main" val="0"/>
              </a:ext>
            </a:extLst>
          </a:blip>
          <a:srcRect l="12927" t="38518" r="47863" b="12963"/>
          <a:stretch/>
        </p:blipFill>
        <p:spPr>
          <a:xfrm>
            <a:off x="533779" y="3868220"/>
            <a:ext cx="3380676" cy="23548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extBox 1">
            <a:extLst>
              <a:ext uri="{FF2B5EF4-FFF2-40B4-BE49-F238E27FC236}">
                <a16:creationId xmlns:a16="http://schemas.microsoft.com/office/drawing/2014/main" id="{377A44B0-B534-1012-82CC-C53185A39792}"/>
              </a:ext>
            </a:extLst>
          </p:cNvPr>
          <p:cNvSpPr txBox="1"/>
          <p:nvPr/>
        </p:nvSpPr>
        <p:spPr>
          <a:xfrm>
            <a:off x="8542449" y="585838"/>
            <a:ext cx="3283106" cy="1631216"/>
          </a:xfrm>
          <a:prstGeom prst="rect">
            <a:avLst/>
          </a:prstGeom>
          <a:noFill/>
        </p:spPr>
        <p:txBody>
          <a:bodyPr wrap="square" rtlCol="0">
            <a:spAutoFit/>
          </a:bodyPr>
          <a:lstStyle/>
          <a:p>
            <a:pPr marL="285750" indent="-285750">
              <a:buFont typeface="Wingdings" panose="05000000000000000000" pitchFamily="2" charset="2"/>
              <a:buChar char="q"/>
            </a:pPr>
            <a:r>
              <a:rPr lang="en-IN" sz="2000" b="1" dirty="0"/>
              <a:t>Price vs type-</a:t>
            </a:r>
            <a:r>
              <a:rPr lang="en-IN" sz="2000" dirty="0"/>
              <a:t>The average price of pickup cars is highest followed by others while the least is of mini-van</a:t>
            </a:r>
          </a:p>
        </p:txBody>
      </p:sp>
      <p:sp>
        <p:nvSpPr>
          <p:cNvPr id="4" name="TextBox 3">
            <a:extLst>
              <a:ext uri="{FF2B5EF4-FFF2-40B4-BE49-F238E27FC236}">
                <a16:creationId xmlns:a16="http://schemas.microsoft.com/office/drawing/2014/main" id="{D1018537-01C7-486B-ABDA-BCFF2871F396}"/>
              </a:ext>
            </a:extLst>
          </p:cNvPr>
          <p:cNvSpPr txBox="1"/>
          <p:nvPr/>
        </p:nvSpPr>
        <p:spPr>
          <a:xfrm>
            <a:off x="8632364" y="3641011"/>
            <a:ext cx="3380677" cy="1631216"/>
          </a:xfrm>
          <a:prstGeom prst="rect">
            <a:avLst/>
          </a:prstGeom>
          <a:noFill/>
        </p:spPr>
        <p:txBody>
          <a:bodyPr wrap="square" rtlCol="0">
            <a:spAutoFit/>
          </a:bodyPr>
          <a:lstStyle/>
          <a:p>
            <a:pPr marL="285750" indent="-285750">
              <a:buFont typeface="Wingdings" panose="05000000000000000000" pitchFamily="2" charset="2"/>
              <a:buChar char="q"/>
            </a:pPr>
            <a:r>
              <a:rPr lang="en-IN" sz="2000" b="1" dirty="0"/>
              <a:t>Price vs paint_colour-</a:t>
            </a:r>
            <a:r>
              <a:rPr lang="en-IN" sz="2000" dirty="0"/>
              <a:t>The average highest price is of white color followed by black and orange while the least is of purple and green</a:t>
            </a:r>
            <a:r>
              <a:rPr lang="en-IN" dirty="0"/>
              <a:t>.</a:t>
            </a:r>
          </a:p>
        </p:txBody>
      </p:sp>
      <p:pic>
        <p:nvPicPr>
          <p:cNvPr id="5" name="Picture 4">
            <a:extLst>
              <a:ext uri="{FF2B5EF4-FFF2-40B4-BE49-F238E27FC236}">
                <a16:creationId xmlns:a16="http://schemas.microsoft.com/office/drawing/2014/main" id="{B40B985D-E98D-BFDF-6598-C4A2E6674AE3}"/>
              </a:ext>
            </a:extLst>
          </p:cNvPr>
          <p:cNvPicPr>
            <a:picLocks noChangeAspect="1"/>
          </p:cNvPicPr>
          <p:nvPr/>
        </p:nvPicPr>
        <p:blipFill rotWithShape="1">
          <a:blip r:embed="rId4">
            <a:extLst>
              <a:ext uri="{28A0092B-C50C-407E-A947-70E740481C1C}">
                <a14:useLocalDpi xmlns:a14="http://schemas.microsoft.com/office/drawing/2010/main" val="0"/>
              </a:ext>
            </a:extLst>
          </a:blip>
          <a:srcRect l="12604" t="37963" r="46458" b="14074"/>
          <a:stretch/>
        </p:blipFill>
        <p:spPr>
          <a:xfrm>
            <a:off x="4607029" y="3789023"/>
            <a:ext cx="3837839" cy="23548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61B16D68-A0DD-9E54-3DC2-0E09D20DACF5}"/>
              </a:ext>
            </a:extLst>
          </p:cNvPr>
          <p:cNvPicPr>
            <a:picLocks noChangeAspect="1"/>
          </p:cNvPicPr>
          <p:nvPr/>
        </p:nvPicPr>
        <p:blipFill>
          <a:blip r:embed="rId5"/>
          <a:stretch>
            <a:fillRect/>
          </a:stretch>
        </p:blipFill>
        <p:spPr>
          <a:xfrm>
            <a:off x="4555822" y="316523"/>
            <a:ext cx="3986627" cy="2739828"/>
          </a:xfrm>
          <a:prstGeom prst="rect">
            <a:avLst/>
          </a:prstGeom>
        </p:spPr>
      </p:pic>
    </p:spTree>
    <p:extLst>
      <p:ext uri="{BB962C8B-B14F-4D97-AF65-F5344CB8AC3E}">
        <p14:creationId xmlns:p14="http://schemas.microsoft.com/office/powerpoint/2010/main" val="3598093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C4656CA-AFE4-2454-7EA4-7F85A87CFE57}"/>
              </a:ext>
            </a:extLst>
          </p:cNvPr>
          <p:cNvSpPr>
            <a:spLocks noGrp="1"/>
          </p:cNvSpPr>
          <p:nvPr>
            <p:ph type="title"/>
          </p:nvPr>
        </p:nvSpPr>
        <p:spPr>
          <a:xfrm>
            <a:off x="1484311" y="171451"/>
            <a:ext cx="10018713" cy="1200150"/>
          </a:xfrm>
        </p:spPr>
        <p:txBody>
          <a:bodyPr/>
          <a:lstStyle/>
          <a:p>
            <a:r>
              <a:rPr lang="en-IN" dirty="0">
                <a:latin typeface="Arial Black" panose="020B0A04020102020204" pitchFamily="34" charset="0"/>
              </a:rPr>
              <a:t> </a:t>
            </a:r>
            <a:r>
              <a:rPr lang="en-IN" b="1" dirty="0">
                <a:latin typeface="Arial Black" panose="020B0A04020102020204" pitchFamily="34" charset="0"/>
              </a:rPr>
              <a:t>MISSING VALUES </a:t>
            </a:r>
          </a:p>
        </p:txBody>
      </p:sp>
      <p:sp>
        <p:nvSpPr>
          <p:cNvPr id="2" name="TextBox 1">
            <a:extLst>
              <a:ext uri="{FF2B5EF4-FFF2-40B4-BE49-F238E27FC236}">
                <a16:creationId xmlns:a16="http://schemas.microsoft.com/office/drawing/2014/main" id="{2EF84835-E43A-6790-7E51-E137FA6B05BC}"/>
              </a:ext>
            </a:extLst>
          </p:cNvPr>
          <p:cNvSpPr txBox="1"/>
          <p:nvPr/>
        </p:nvSpPr>
        <p:spPr>
          <a:xfrm>
            <a:off x="1676400" y="1662836"/>
            <a:ext cx="4319589" cy="1261884"/>
          </a:xfrm>
          <a:prstGeom prst="rect">
            <a:avLst/>
          </a:prstGeom>
          <a:noFill/>
        </p:spPr>
        <p:txBody>
          <a:bodyPr wrap="square" rtlCol="0">
            <a:spAutoFit/>
          </a:bodyPr>
          <a:lstStyle/>
          <a:p>
            <a:pPr marL="285750" indent="-285750">
              <a:buFont typeface="Wingdings" panose="05000000000000000000" pitchFamily="2" charset="2"/>
              <a:buChar char="q"/>
            </a:pPr>
            <a:r>
              <a:rPr lang="en-US" sz="2000" dirty="0"/>
              <a:t>We observe that, there are missing values in 13 columns.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IN" dirty="0"/>
          </a:p>
        </p:txBody>
      </p:sp>
      <p:sp>
        <p:nvSpPr>
          <p:cNvPr id="5" name="TextBox 4">
            <a:extLst>
              <a:ext uri="{FF2B5EF4-FFF2-40B4-BE49-F238E27FC236}">
                <a16:creationId xmlns:a16="http://schemas.microsoft.com/office/drawing/2014/main" id="{4425394D-52BD-AC47-2369-486AB49348C7}"/>
              </a:ext>
            </a:extLst>
          </p:cNvPr>
          <p:cNvSpPr txBox="1"/>
          <p:nvPr/>
        </p:nvSpPr>
        <p:spPr>
          <a:xfrm>
            <a:off x="1612900" y="2540000"/>
            <a:ext cx="4076700" cy="1015663"/>
          </a:xfrm>
          <a:prstGeom prst="rect">
            <a:avLst/>
          </a:prstGeom>
          <a:noFill/>
        </p:spPr>
        <p:txBody>
          <a:bodyPr wrap="square" rtlCol="0">
            <a:spAutoFit/>
          </a:bodyPr>
          <a:lstStyle/>
          <a:p>
            <a:pPr marL="285750" indent="-285750">
              <a:buFont typeface="Wingdings" panose="05000000000000000000" pitchFamily="2" charset="2"/>
              <a:buChar char="q"/>
            </a:pPr>
            <a:r>
              <a:rPr lang="en-IN" sz="2000" dirty="0"/>
              <a:t>Size , VIN , county have high missing values so we are dropping them</a:t>
            </a:r>
            <a:r>
              <a:rPr lang="en-IN" dirty="0"/>
              <a:t>.</a:t>
            </a:r>
          </a:p>
        </p:txBody>
      </p:sp>
      <p:sp>
        <p:nvSpPr>
          <p:cNvPr id="6" name="TextBox 5">
            <a:extLst>
              <a:ext uri="{FF2B5EF4-FFF2-40B4-BE49-F238E27FC236}">
                <a16:creationId xmlns:a16="http://schemas.microsoft.com/office/drawing/2014/main" id="{383B3362-B3A4-F9DA-A78F-7D2DA44EC0DA}"/>
              </a:ext>
            </a:extLst>
          </p:cNvPr>
          <p:cNvSpPr txBox="1"/>
          <p:nvPr/>
        </p:nvSpPr>
        <p:spPr>
          <a:xfrm>
            <a:off x="1612900" y="3429000"/>
            <a:ext cx="4319589" cy="1323439"/>
          </a:xfrm>
          <a:prstGeom prst="rect">
            <a:avLst/>
          </a:prstGeom>
          <a:noFill/>
        </p:spPr>
        <p:txBody>
          <a:bodyPr wrap="square" rtlCol="0">
            <a:spAutoFit/>
          </a:bodyPr>
          <a:lstStyle/>
          <a:p>
            <a:pPr marL="285750" indent="-285750">
              <a:buFont typeface="Wingdings" panose="05000000000000000000" pitchFamily="2" charset="2"/>
              <a:buChar char="q"/>
            </a:pPr>
            <a:r>
              <a:rPr lang="en-IN" sz="2000" dirty="0"/>
              <a:t>The null values in categorical columns will be filled with highest frequency value in their respective columns</a:t>
            </a:r>
            <a:r>
              <a:rPr lang="en-IN" dirty="0"/>
              <a:t>.</a:t>
            </a:r>
          </a:p>
        </p:txBody>
      </p:sp>
      <p:sp>
        <p:nvSpPr>
          <p:cNvPr id="8" name="TextBox 7">
            <a:extLst>
              <a:ext uri="{FF2B5EF4-FFF2-40B4-BE49-F238E27FC236}">
                <a16:creationId xmlns:a16="http://schemas.microsoft.com/office/drawing/2014/main" id="{D7C92336-9303-3721-4D82-CB387EBBDB04}"/>
              </a:ext>
            </a:extLst>
          </p:cNvPr>
          <p:cNvSpPr txBox="1"/>
          <p:nvPr/>
        </p:nvSpPr>
        <p:spPr>
          <a:xfrm>
            <a:off x="1676400" y="4885267"/>
            <a:ext cx="3308749" cy="1015663"/>
          </a:xfrm>
          <a:prstGeom prst="rect">
            <a:avLst/>
          </a:prstGeom>
          <a:noFill/>
        </p:spPr>
        <p:txBody>
          <a:bodyPr wrap="square" rtlCol="0">
            <a:spAutoFit/>
          </a:bodyPr>
          <a:lstStyle/>
          <a:p>
            <a:pPr marL="285750" indent="-285750">
              <a:buFont typeface="Wingdings" panose="05000000000000000000" pitchFamily="2" charset="2"/>
              <a:buChar char="q"/>
            </a:pPr>
            <a:r>
              <a:rPr lang="en-IN" sz="2000" dirty="0"/>
              <a:t>The missing values in odometer will be filled by median of that column.</a:t>
            </a:r>
          </a:p>
        </p:txBody>
      </p:sp>
      <p:pic>
        <p:nvPicPr>
          <p:cNvPr id="11" name="Content Placeholder 10">
            <a:extLst>
              <a:ext uri="{FF2B5EF4-FFF2-40B4-BE49-F238E27FC236}">
                <a16:creationId xmlns:a16="http://schemas.microsoft.com/office/drawing/2014/main" id="{397111C1-96A9-1D2F-107B-BA279345175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2761" r="25949"/>
          <a:stretch/>
        </p:blipFill>
        <p:spPr>
          <a:xfrm>
            <a:off x="6502402" y="1456566"/>
            <a:ext cx="5435029" cy="5401434"/>
          </a:xfrm>
        </p:spPr>
      </p:pic>
    </p:spTree>
    <p:extLst>
      <p:ext uri="{BB962C8B-B14F-4D97-AF65-F5344CB8AC3E}">
        <p14:creationId xmlns:p14="http://schemas.microsoft.com/office/powerpoint/2010/main" val="21616322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E6530-3CC9-6E51-9977-37403DDAEE99}"/>
              </a:ext>
            </a:extLst>
          </p:cNvPr>
          <p:cNvSpPr>
            <a:spLocks noGrp="1"/>
          </p:cNvSpPr>
          <p:nvPr>
            <p:ph type="title"/>
          </p:nvPr>
        </p:nvSpPr>
        <p:spPr>
          <a:xfrm>
            <a:off x="609600" y="261938"/>
            <a:ext cx="9880315" cy="940138"/>
          </a:xfrm>
        </p:spPr>
        <p:txBody>
          <a:bodyPr/>
          <a:lstStyle/>
          <a:p>
            <a:r>
              <a:rPr lang="en-IN" b="1" dirty="0"/>
              <a:t>FEATURE ENGINEERING</a:t>
            </a:r>
          </a:p>
        </p:txBody>
      </p:sp>
      <p:sp>
        <p:nvSpPr>
          <p:cNvPr id="3" name="Content Placeholder 2">
            <a:extLst>
              <a:ext uri="{FF2B5EF4-FFF2-40B4-BE49-F238E27FC236}">
                <a16:creationId xmlns:a16="http://schemas.microsoft.com/office/drawing/2014/main" id="{B86ED785-3F9D-5FD8-3790-F4AA01274361}"/>
              </a:ext>
            </a:extLst>
          </p:cNvPr>
          <p:cNvSpPr>
            <a:spLocks noGrp="1"/>
          </p:cNvSpPr>
          <p:nvPr>
            <p:ph idx="1"/>
          </p:nvPr>
        </p:nvSpPr>
        <p:spPr/>
        <p:txBody>
          <a:bodyPr>
            <a:normAutofit fontScale="92500" lnSpcReduction="20000"/>
          </a:bodyPr>
          <a:lstStyle/>
          <a:p>
            <a:r>
              <a:rPr lang="en-IN" sz="2400" dirty="0"/>
              <a:t>We have extracted the age of the vehicles from the ‘YEAR’ column.</a:t>
            </a:r>
          </a:p>
          <a:p>
            <a:r>
              <a:rPr lang="en-IN" sz="2400" dirty="0"/>
              <a:t>We have classified the colors into limited categories which are: Custom , Light and Dark</a:t>
            </a:r>
          </a:p>
          <a:p>
            <a:r>
              <a:rPr lang="en-IN" sz="2400" dirty="0"/>
              <a:t>We have extracted the Date of posting from ‘posting_date’ column to simplify the data .</a:t>
            </a:r>
          </a:p>
          <a:p>
            <a:pPr marL="0" indent="0">
              <a:buNone/>
            </a:pPr>
            <a:r>
              <a:rPr lang="en-IN" sz="2400" dirty="0"/>
              <a:t>      -We have added the date column in the dataframe.</a:t>
            </a:r>
          </a:p>
          <a:p>
            <a:pPr marL="0" indent="0">
              <a:buNone/>
            </a:pPr>
            <a:r>
              <a:rPr lang="en-IN" sz="2400" dirty="0"/>
              <a:t>      -We have dropped the posting_date column because it is not needed anymore.</a:t>
            </a:r>
          </a:p>
          <a:p>
            <a:r>
              <a:rPr lang="en-IN" sz="2400" dirty="0"/>
              <a:t>We have removed the word ‘Cylinder’ from the Cylinder column to make it easier to encode.</a:t>
            </a:r>
          </a:p>
          <a:p>
            <a:r>
              <a:rPr lang="en-IN" sz="2400" dirty="0"/>
              <a:t>In our data , we have attribute, URL , region_url ,VIN, image_url , id , description which is not adding anything to the data.</a:t>
            </a:r>
          </a:p>
          <a:p>
            <a:r>
              <a:rPr lang="en-IN" sz="2400" dirty="0"/>
              <a:t>We also have attributes region , lat  and log which indicates the same information because it leads to the redundancy in the data.</a:t>
            </a:r>
            <a:endParaRPr lang="en-IN" sz="1800" dirty="0">
              <a:effectLst/>
              <a:latin typeface="Times New Roman" panose="02020603050405020304" pitchFamily="18" charset="0"/>
              <a:ea typeface="Arial Unicode MS" panose="020B0604020202020204" pitchFamily="34" charset="-128"/>
            </a:endParaRPr>
          </a:p>
          <a:p>
            <a:pPr algn="just"/>
            <a:r>
              <a:rPr lang="en-US" sz="2200" dirty="0">
                <a:effectLst/>
                <a:ea typeface="Arial Unicode MS" panose="020B0604020202020204" pitchFamily="34" charset="-128"/>
              </a:rPr>
              <a:t>As we have only one numerical feature that is odometer, and we have outliers in it but these outliers are good outliers as there could be chances that a car can have an extreme odometer reading. Although we dropped rows where odometer reading was zero. </a:t>
            </a:r>
            <a:endParaRPr lang="en-IN" sz="2200" dirty="0">
              <a:effectLst/>
              <a:ea typeface="Arial Unicode MS" panose="020B0604020202020204" pitchFamily="34" charset="-128"/>
            </a:endParaRPr>
          </a:p>
          <a:p>
            <a:endParaRPr lang="en-IN" sz="2000" dirty="0"/>
          </a:p>
        </p:txBody>
      </p:sp>
    </p:spTree>
    <p:extLst>
      <p:ext uri="{BB962C8B-B14F-4D97-AF65-F5344CB8AC3E}">
        <p14:creationId xmlns:p14="http://schemas.microsoft.com/office/powerpoint/2010/main" val="2031086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6CE56-9540-40B4-57A8-90BF6B3BD31E}"/>
              </a:ext>
            </a:extLst>
          </p:cNvPr>
          <p:cNvSpPr>
            <a:spLocks noGrp="1"/>
          </p:cNvSpPr>
          <p:nvPr>
            <p:ph type="title"/>
          </p:nvPr>
        </p:nvSpPr>
        <p:spPr>
          <a:xfrm>
            <a:off x="609600" y="261938"/>
            <a:ext cx="10866120" cy="1009078"/>
          </a:xfrm>
        </p:spPr>
        <p:txBody>
          <a:bodyPr>
            <a:normAutofit/>
          </a:bodyPr>
          <a:lstStyle/>
          <a:p>
            <a:r>
              <a:rPr lang="en-IN" sz="3200" dirty="0"/>
              <a:t>TRANSFORMATION &amp; ENCODING</a:t>
            </a:r>
          </a:p>
        </p:txBody>
      </p:sp>
      <p:sp>
        <p:nvSpPr>
          <p:cNvPr id="3" name="Content Placeholder 2">
            <a:extLst>
              <a:ext uri="{FF2B5EF4-FFF2-40B4-BE49-F238E27FC236}">
                <a16:creationId xmlns:a16="http://schemas.microsoft.com/office/drawing/2014/main" id="{88384379-8A6C-53BF-B9F3-4D8492CCF402}"/>
              </a:ext>
            </a:extLst>
          </p:cNvPr>
          <p:cNvSpPr>
            <a:spLocks noGrp="1"/>
          </p:cNvSpPr>
          <p:nvPr>
            <p:ph idx="1"/>
          </p:nvPr>
        </p:nvSpPr>
        <p:spPr>
          <a:xfrm>
            <a:off x="609600" y="1207008"/>
            <a:ext cx="11506200" cy="5541263"/>
          </a:xfrm>
        </p:spPr>
        <p:txBody>
          <a:bodyPr>
            <a:normAutofit/>
          </a:bodyPr>
          <a:lstStyle/>
          <a:p>
            <a:r>
              <a:rPr lang="en-IN" sz="2000" dirty="0"/>
              <a:t>In the data, we have used the different Encoding Techniques:</a:t>
            </a:r>
          </a:p>
          <a:p>
            <a:pPr marL="0" indent="0">
              <a:buNone/>
            </a:pPr>
            <a:endParaRPr lang="en-IN" sz="2000" dirty="0"/>
          </a:p>
          <a:p>
            <a:pPr>
              <a:buFont typeface="Wingdings" panose="05000000000000000000" pitchFamily="2" charset="2"/>
              <a:buChar char="§"/>
            </a:pPr>
            <a:r>
              <a:rPr lang="en-IN" sz="2000" dirty="0"/>
              <a:t>One Hot Encoder: It is a common method for dealing the categorical data in machine learning, in which categorical features are mapped with binary variables either 0 or 1. , the columns are : ‘fuel’ , ‘transmission’, ‘drive’ and ‘color’.</a:t>
            </a:r>
          </a:p>
          <a:p>
            <a:pPr>
              <a:buFont typeface="Wingdings" panose="05000000000000000000" pitchFamily="2" charset="2"/>
              <a:buChar char="§"/>
            </a:pPr>
            <a:endParaRPr lang="en-IN" sz="2000" dirty="0"/>
          </a:p>
          <a:p>
            <a:pPr>
              <a:buFont typeface="Wingdings" panose="05000000000000000000" pitchFamily="2" charset="2"/>
              <a:buChar char="§"/>
            </a:pPr>
            <a:r>
              <a:rPr lang="en-IN" sz="2000" dirty="0"/>
              <a:t>Ordinal Encoder: It converts each label into the integer value and encoded the data represents the sequence of labels, and the columns are ‘cylinders’ and ‘condition’.</a:t>
            </a:r>
          </a:p>
          <a:p>
            <a:pPr>
              <a:buFont typeface="Wingdings" panose="05000000000000000000" pitchFamily="2" charset="2"/>
              <a:buChar char="§"/>
            </a:pPr>
            <a:endParaRPr lang="en-IN" sz="2000" dirty="0"/>
          </a:p>
          <a:p>
            <a:pPr>
              <a:buFont typeface="Wingdings" panose="05000000000000000000" pitchFamily="2" charset="2"/>
              <a:buChar char="§"/>
            </a:pPr>
            <a:r>
              <a:rPr lang="en-IN" sz="2000" dirty="0"/>
              <a:t>Frequency Encoder: It is a way to utilise the frequencies of the categories as labels, and the columns are ‘manufacturer’, ’model’, ’type’, ’state’ and ‘title_status’.</a:t>
            </a:r>
          </a:p>
          <a:p>
            <a:pPr marL="0" indent="0">
              <a:buNone/>
            </a:pPr>
            <a:endParaRPr lang="en-IN" sz="2000" dirty="0"/>
          </a:p>
          <a:p>
            <a:pPr>
              <a:buFont typeface="Wingdings" panose="05000000000000000000" pitchFamily="2" charset="2"/>
              <a:buChar char="§"/>
            </a:pPr>
            <a:r>
              <a:rPr lang="en-IN" sz="2000" dirty="0"/>
              <a:t>We have used Yeojohnson transformation technique in the data to transform the ‘Odometer’ numerical column.</a:t>
            </a:r>
          </a:p>
        </p:txBody>
      </p:sp>
    </p:spTree>
    <p:extLst>
      <p:ext uri="{BB962C8B-B14F-4D97-AF65-F5344CB8AC3E}">
        <p14:creationId xmlns:p14="http://schemas.microsoft.com/office/powerpoint/2010/main" val="38032397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9693E-4481-EA91-A814-9B3D7B445A1B}"/>
              </a:ext>
            </a:extLst>
          </p:cNvPr>
          <p:cNvSpPr>
            <a:spLocks noGrp="1"/>
          </p:cNvSpPr>
          <p:nvPr>
            <p:ph type="title"/>
          </p:nvPr>
        </p:nvSpPr>
        <p:spPr>
          <a:xfrm>
            <a:off x="494872" y="138648"/>
            <a:ext cx="11202256" cy="724381"/>
          </a:xfrm>
        </p:spPr>
        <p:txBody>
          <a:bodyPr>
            <a:normAutofit fontScale="90000"/>
          </a:bodyPr>
          <a:lstStyle/>
          <a:p>
            <a:r>
              <a:rPr lang="en-IN" dirty="0"/>
              <a:t>MODEL DEVELOPMENT</a:t>
            </a:r>
          </a:p>
        </p:txBody>
      </p:sp>
      <p:sp>
        <p:nvSpPr>
          <p:cNvPr id="3" name="Content Placeholder 2">
            <a:extLst>
              <a:ext uri="{FF2B5EF4-FFF2-40B4-BE49-F238E27FC236}">
                <a16:creationId xmlns:a16="http://schemas.microsoft.com/office/drawing/2014/main" id="{3E0F6FF9-E8C2-C524-963D-0425FFCBDC24}"/>
              </a:ext>
            </a:extLst>
          </p:cNvPr>
          <p:cNvSpPr>
            <a:spLocks noGrp="1"/>
          </p:cNvSpPr>
          <p:nvPr>
            <p:ph idx="1"/>
          </p:nvPr>
        </p:nvSpPr>
        <p:spPr>
          <a:xfrm>
            <a:off x="494872" y="863029"/>
            <a:ext cx="11087528" cy="5263135"/>
          </a:xfrm>
        </p:spPr>
        <p:txBody>
          <a:bodyPr/>
          <a:lstStyle/>
          <a:p>
            <a:r>
              <a:rPr lang="en-IN" sz="2000" dirty="0"/>
              <a:t>Linear Regression : It is used to predict the value of the variable based on value of another variable.</a:t>
            </a:r>
          </a:p>
          <a:p>
            <a:r>
              <a:rPr lang="en-IN" sz="2000" dirty="0"/>
              <a:t>For improving the Model, We will apply the Power Transformation and StandardScaler on the odometer, year and age variables.</a:t>
            </a:r>
          </a:p>
          <a:p>
            <a:r>
              <a:rPr lang="en-IN" sz="2000" dirty="0"/>
              <a:t>After Scaling and Transforming the Data, the results are:</a:t>
            </a:r>
          </a:p>
          <a:p>
            <a:pPr marL="0" indent="0">
              <a:buNone/>
            </a:pPr>
            <a:endParaRPr lang="en-IN" dirty="0"/>
          </a:p>
          <a:p>
            <a:endParaRPr lang="en-IN" dirty="0"/>
          </a:p>
        </p:txBody>
      </p:sp>
      <p:pic>
        <p:nvPicPr>
          <p:cNvPr id="5" name="Picture 4">
            <a:extLst>
              <a:ext uri="{FF2B5EF4-FFF2-40B4-BE49-F238E27FC236}">
                <a16:creationId xmlns:a16="http://schemas.microsoft.com/office/drawing/2014/main" id="{004383BF-549A-4DAB-1D8E-5BB2318ACD45}"/>
              </a:ext>
            </a:extLst>
          </p:cNvPr>
          <p:cNvPicPr>
            <a:picLocks noChangeAspect="1"/>
          </p:cNvPicPr>
          <p:nvPr/>
        </p:nvPicPr>
        <p:blipFill rotWithShape="1">
          <a:blip r:embed="rId2">
            <a:extLst>
              <a:ext uri="{28A0092B-C50C-407E-A947-70E740481C1C}">
                <a14:useLocalDpi xmlns:a14="http://schemas.microsoft.com/office/drawing/2010/main" val="0"/>
              </a:ext>
            </a:extLst>
          </a:blip>
          <a:srcRect r="16532"/>
          <a:stretch/>
        </p:blipFill>
        <p:spPr>
          <a:xfrm>
            <a:off x="853718" y="2483778"/>
            <a:ext cx="5394160" cy="26971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a:extLst>
              <a:ext uri="{FF2B5EF4-FFF2-40B4-BE49-F238E27FC236}">
                <a16:creationId xmlns:a16="http://schemas.microsoft.com/office/drawing/2014/main" id="{AC87549D-6B6B-B543-D2E5-D8AFEF31D406}"/>
              </a:ext>
            </a:extLst>
          </p:cNvPr>
          <p:cNvSpPr txBox="1"/>
          <p:nvPr/>
        </p:nvSpPr>
        <p:spPr>
          <a:xfrm>
            <a:off x="609601" y="5774076"/>
            <a:ext cx="10733070" cy="945276"/>
          </a:xfrm>
          <a:prstGeom prst="rect">
            <a:avLst/>
          </a:prstGeom>
          <a:noFill/>
        </p:spPr>
        <p:txBody>
          <a:bodyPr wrap="square" rtlCol="0">
            <a:spAutoFit/>
          </a:bodyPr>
          <a:lstStyle/>
          <a:p>
            <a:pPr marL="285750" indent="-285750">
              <a:buFont typeface="Arial" panose="020B0604020202020204" pitchFamily="34" charset="0"/>
              <a:buChar char="•"/>
            </a:pPr>
            <a:r>
              <a:rPr lang="en-IN" sz="1800" dirty="0"/>
              <a:t>Decision Tree Regressor: It observes features of an object and train a model in a structure of a tree to predict data in the future to produce the meaning continuous output.</a:t>
            </a:r>
          </a:p>
          <a:p>
            <a:endParaRPr lang="en-IN" dirty="0"/>
          </a:p>
        </p:txBody>
      </p:sp>
    </p:spTree>
    <p:extLst>
      <p:ext uri="{BB962C8B-B14F-4D97-AF65-F5344CB8AC3E}">
        <p14:creationId xmlns:p14="http://schemas.microsoft.com/office/powerpoint/2010/main" val="6991555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94694D-D77C-4FAA-9A68-A65DB2E46BA1}"/>
              </a:ext>
            </a:extLst>
          </p:cNvPr>
          <p:cNvSpPr>
            <a:spLocks noGrp="1"/>
          </p:cNvSpPr>
          <p:nvPr>
            <p:ph idx="1"/>
          </p:nvPr>
        </p:nvSpPr>
        <p:spPr>
          <a:xfrm>
            <a:off x="452387" y="144380"/>
            <a:ext cx="10761045" cy="5380522"/>
          </a:xfrm>
        </p:spPr>
        <p:txBody>
          <a:bodyPr/>
          <a:lstStyle/>
          <a:p>
            <a:r>
              <a:rPr lang="en-IN" sz="2000" dirty="0"/>
              <a:t>.Random Forest Regressor: It is a technique that combine prediction from multiple machine learning algorithms to make more accurate prediction than a single model.</a:t>
            </a:r>
          </a:p>
          <a:p>
            <a:r>
              <a:rPr lang="en-IN" sz="2000" dirty="0"/>
              <a:t>We have also built models like: Lasso, Ridge, ElasticNet, Bagging regressor and gradient boost regressor.</a:t>
            </a:r>
          </a:p>
          <a:p>
            <a:r>
              <a:rPr lang="en-IN" sz="2000" dirty="0"/>
              <a:t>RESULT:</a:t>
            </a:r>
          </a:p>
          <a:p>
            <a:pPr>
              <a:buFont typeface="Wingdings" panose="05000000000000000000" pitchFamily="2" charset="2"/>
              <a:buChar char="Ø"/>
            </a:pPr>
            <a:r>
              <a:rPr lang="en-IN" sz="2000"/>
              <a:t> k-FOLD </a:t>
            </a:r>
            <a:r>
              <a:rPr lang="en-IN" sz="2000" dirty="0"/>
              <a:t>with Random Forest is giving best results as the RMSE is the lowest as compared to other models.</a:t>
            </a:r>
          </a:p>
          <a:p>
            <a:endParaRPr lang="en-IN" sz="2000" dirty="0"/>
          </a:p>
          <a:p>
            <a:endParaRPr lang="en-IN" dirty="0"/>
          </a:p>
        </p:txBody>
      </p:sp>
      <p:pic>
        <p:nvPicPr>
          <p:cNvPr id="5" name="Picture 4">
            <a:extLst>
              <a:ext uri="{FF2B5EF4-FFF2-40B4-BE49-F238E27FC236}">
                <a16:creationId xmlns:a16="http://schemas.microsoft.com/office/drawing/2014/main" id="{F866483E-0538-6281-A21D-E5679D8598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4003" y="2455524"/>
            <a:ext cx="9590990" cy="43309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663587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E09134-E08A-44B7-276E-FE04420B68F9}"/>
              </a:ext>
            </a:extLst>
          </p:cNvPr>
          <p:cNvSpPr>
            <a:spLocks noGrp="1"/>
          </p:cNvSpPr>
          <p:nvPr>
            <p:ph idx="1"/>
          </p:nvPr>
        </p:nvSpPr>
        <p:spPr>
          <a:xfrm>
            <a:off x="452387" y="154005"/>
            <a:ext cx="11130013" cy="6049162"/>
          </a:xfrm>
        </p:spPr>
        <p:txBody>
          <a:bodyPr/>
          <a:lstStyle/>
          <a:p>
            <a:pPr marL="0" indent="0">
              <a:buNone/>
            </a:pPr>
            <a:r>
              <a:rPr lang="en-US" dirty="0"/>
              <a:t>Sequential Feature Selection:</a:t>
            </a:r>
            <a:r>
              <a:rPr lang="en-IN" dirty="0"/>
              <a:t> </a:t>
            </a:r>
            <a:r>
              <a:rPr lang="en-US" dirty="0"/>
              <a:t>features are sequentially added to an empty set of features until the addition of extra features does not reduce the criterion.</a:t>
            </a:r>
            <a:r>
              <a:rPr lang="en-IN" dirty="0"/>
              <a:t>It helps in selecting important features in the data by calculating </a:t>
            </a:r>
            <a:r>
              <a:rPr lang="en-US" dirty="0"/>
              <a:t>SFS</a:t>
            </a:r>
            <a:r>
              <a:rPr lang="en-IN" dirty="0"/>
              <a:t>:     </a:t>
            </a:r>
          </a:p>
          <a:p>
            <a:pPr marL="0" indent="0">
              <a:buNone/>
            </a:pPr>
            <a:endParaRPr lang="en-IN" dirty="0"/>
          </a:p>
          <a:p>
            <a:pPr marL="0" indent="0">
              <a:buNone/>
            </a:pPr>
            <a:endParaRPr lang="en-IN" dirty="0"/>
          </a:p>
          <a:p>
            <a:pPr marL="0" indent="0">
              <a:buNone/>
            </a:pPr>
            <a:endParaRPr lang="en-IN" dirty="0"/>
          </a:p>
        </p:txBody>
      </p:sp>
      <p:pic>
        <p:nvPicPr>
          <p:cNvPr id="5" name="Picture 4">
            <a:extLst>
              <a:ext uri="{FF2B5EF4-FFF2-40B4-BE49-F238E27FC236}">
                <a16:creationId xmlns:a16="http://schemas.microsoft.com/office/drawing/2014/main" id="{A3C739EF-D3AD-278F-FA73-864B10F7B528}"/>
              </a:ext>
            </a:extLst>
          </p:cNvPr>
          <p:cNvPicPr>
            <a:picLocks noChangeAspect="1"/>
          </p:cNvPicPr>
          <p:nvPr/>
        </p:nvPicPr>
        <p:blipFill rotWithShape="1">
          <a:blip r:embed="rId2">
            <a:extLst>
              <a:ext uri="{28A0092B-C50C-407E-A947-70E740481C1C}">
                <a14:useLocalDpi xmlns:a14="http://schemas.microsoft.com/office/drawing/2010/main" val="0"/>
              </a:ext>
            </a:extLst>
          </a:blip>
          <a:srcRect l="20210" t="24421" r="64474" b="11795"/>
          <a:stretch/>
        </p:blipFill>
        <p:spPr>
          <a:xfrm>
            <a:off x="1001026" y="2702719"/>
            <a:ext cx="2511318" cy="3832836"/>
          </a:xfrm>
          <a:prstGeom prst="rect">
            <a:avLst/>
          </a:prstGeom>
        </p:spPr>
      </p:pic>
      <p:sp>
        <p:nvSpPr>
          <p:cNvPr id="7" name="TextBox 6">
            <a:extLst>
              <a:ext uri="{FF2B5EF4-FFF2-40B4-BE49-F238E27FC236}">
                <a16:creationId xmlns:a16="http://schemas.microsoft.com/office/drawing/2014/main" id="{E25860D6-1153-B2FB-4368-53ACB65C02BB}"/>
              </a:ext>
            </a:extLst>
          </p:cNvPr>
          <p:cNvSpPr txBox="1"/>
          <p:nvPr/>
        </p:nvSpPr>
        <p:spPr>
          <a:xfrm>
            <a:off x="4552160" y="2376300"/>
            <a:ext cx="7376845" cy="3693319"/>
          </a:xfrm>
          <a:prstGeom prst="rect">
            <a:avLst/>
          </a:prstGeom>
          <a:noFill/>
        </p:spPr>
        <p:txBody>
          <a:bodyPr wrap="square" rtlCol="0">
            <a:spAutoFit/>
          </a:bodyPr>
          <a:lstStyle/>
          <a:p>
            <a:r>
              <a:rPr lang="en-IN" dirty="0"/>
              <a:t>Selected Features are :</a:t>
            </a:r>
          </a:p>
          <a:p>
            <a:pPr marL="285750" indent="-285750">
              <a:buFont typeface="Arial" panose="020B0604020202020204" pitchFamily="34" charset="0"/>
              <a:buChar char="•"/>
            </a:pPr>
            <a:r>
              <a:rPr lang="en-IN" dirty="0"/>
              <a:t>year</a:t>
            </a:r>
          </a:p>
          <a:p>
            <a:pPr marL="285750" indent="-285750">
              <a:buFont typeface="Arial" panose="020B0604020202020204" pitchFamily="34" charset="0"/>
              <a:buChar char="•"/>
            </a:pPr>
            <a:r>
              <a:rPr lang="en-IN" dirty="0"/>
              <a:t>model</a:t>
            </a:r>
          </a:p>
          <a:p>
            <a:pPr marL="285750" indent="-285750">
              <a:buFont typeface="Arial" panose="020B0604020202020204" pitchFamily="34" charset="0"/>
              <a:buChar char="•"/>
            </a:pPr>
            <a:r>
              <a:rPr lang="en-IN" dirty="0"/>
              <a:t>cylinders</a:t>
            </a:r>
          </a:p>
          <a:p>
            <a:pPr marL="285750" indent="-285750">
              <a:buFont typeface="Arial" panose="020B0604020202020204" pitchFamily="34" charset="0"/>
              <a:buChar char="•"/>
            </a:pPr>
            <a:r>
              <a:rPr lang="en-IN" dirty="0"/>
              <a:t>Title_status</a:t>
            </a:r>
          </a:p>
          <a:p>
            <a:pPr marL="285750" indent="-285750">
              <a:buFont typeface="Arial" panose="020B0604020202020204" pitchFamily="34" charset="0"/>
              <a:buChar char="•"/>
            </a:pPr>
            <a:r>
              <a:rPr lang="en-IN" dirty="0"/>
              <a:t>odometer</a:t>
            </a:r>
          </a:p>
          <a:p>
            <a:pPr marL="285750" indent="-285750">
              <a:buFont typeface="Arial" panose="020B0604020202020204" pitchFamily="34" charset="0"/>
              <a:buChar char="•"/>
            </a:pPr>
            <a:r>
              <a:rPr lang="en-IN" dirty="0"/>
              <a:t>age</a:t>
            </a:r>
          </a:p>
          <a:p>
            <a:pPr marL="285750" indent="-285750">
              <a:buFont typeface="Arial" panose="020B0604020202020204" pitchFamily="34" charset="0"/>
              <a:buChar char="•"/>
            </a:pPr>
            <a:r>
              <a:rPr lang="en-IN" dirty="0"/>
              <a:t>fuel Electric</a:t>
            </a:r>
          </a:p>
          <a:p>
            <a:pPr marL="285750" indent="-285750">
              <a:buFont typeface="Arial" panose="020B0604020202020204" pitchFamily="34" charset="0"/>
              <a:buChar char="•"/>
            </a:pPr>
            <a:r>
              <a:rPr lang="en-IN" dirty="0"/>
              <a:t>fuel_gas</a:t>
            </a:r>
          </a:p>
          <a:p>
            <a:pPr marL="285750" indent="-285750">
              <a:buFont typeface="Arial" panose="020B0604020202020204" pitchFamily="34" charset="0"/>
              <a:buChar char="•"/>
            </a:pPr>
            <a:r>
              <a:rPr lang="en-IN" dirty="0"/>
              <a:t>fuel_hybrid</a:t>
            </a:r>
          </a:p>
          <a:p>
            <a:pPr marL="285750" indent="-285750">
              <a:buFont typeface="Arial" panose="020B0604020202020204" pitchFamily="34" charset="0"/>
              <a:buChar char="•"/>
            </a:pPr>
            <a:r>
              <a:rPr lang="en-IN" dirty="0"/>
              <a:t>transmission_manual</a:t>
            </a:r>
          </a:p>
          <a:p>
            <a:pPr marL="285750" indent="-285750">
              <a:buFont typeface="Arial" panose="020B0604020202020204" pitchFamily="34" charset="0"/>
              <a:buChar char="•"/>
            </a:pPr>
            <a:r>
              <a:rPr lang="en-IN" dirty="0"/>
              <a:t>transmission_other</a:t>
            </a:r>
          </a:p>
          <a:p>
            <a:pPr marL="285750" indent="-285750">
              <a:buFont typeface="Arial" panose="020B0604020202020204" pitchFamily="34" charset="0"/>
              <a:buChar char="•"/>
            </a:pPr>
            <a:r>
              <a:rPr lang="en-IN" dirty="0"/>
              <a:t>drive_fwd</a:t>
            </a:r>
          </a:p>
        </p:txBody>
      </p:sp>
    </p:spTree>
    <p:extLst>
      <p:ext uri="{BB962C8B-B14F-4D97-AF65-F5344CB8AC3E}">
        <p14:creationId xmlns:p14="http://schemas.microsoft.com/office/powerpoint/2010/main" val="12144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7CBFC-4A2D-226C-2833-7E2B7BF85DD8}"/>
              </a:ext>
            </a:extLst>
          </p:cNvPr>
          <p:cNvSpPr>
            <a:spLocks noGrp="1"/>
          </p:cNvSpPr>
          <p:nvPr>
            <p:ph type="title"/>
          </p:nvPr>
        </p:nvSpPr>
        <p:spPr>
          <a:xfrm>
            <a:off x="811658" y="1150705"/>
            <a:ext cx="10171416" cy="996593"/>
          </a:xfrm>
        </p:spPr>
        <p:txBody>
          <a:bodyPr>
            <a:normAutofit fontScale="90000"/>
          </a:bodyPr>
          <a:lstStyle/>
          <a:p>
            <a:pPr algn="l"/>
            <a:br>
              <a:rPr lang="en-IN" sz="3200" dirty="0"/>
            </a:br>
            <a:r>
              <a:rPr lang="en-IN" sz="3100" dirty="0"/>
              <a:t>We have built the models that are: Random Forest, Decision Tree, Linear Regression,Ridge ,Lasso,Elastic Net after selecting the feature </a:t>
            </a:r>
            <a:br>
              <a:rPr lang="en-IN" sz="3100" dirty="0"/>
            </a:br>
            <a:r>
              <a:rPr lang="en-IN" sz="3100" dirty="0"/>
              <a:t>by </a:t>
            </a:r>
            <a:r>
              <a:rPr lang="en-US" sz="3100"/>
              <a:t>SFS</a:t>
            </a:r>
            <a:r>
              <a:rPr lang="en-IN" sz="3100"/>
              <a:t>: </a:t>
            </a:r>
            <a:br>
              <a:rPr lang="en-IN" sz="3100" dirty="0"/>
            </a:br>
            <a:br>
              <a:rPr lang="en-IN" sz="3100" dirty="0"/>
            </a:br>
            <a:r>
              <a:rPr lang="en-IN" sz="3100" dirty="0"/>
              <a:t>Results :  We can infer from this result, Random Forest Regressor is the best fit Model after Feature Selection</a:t>
            </a:r>
            <a:r>
              <a:rPr lang="en-IN" sz="3200" dirty="0"/>
              <a:t>.</a:t>
            </a:r>
            <a:br>
              <a:rPr lang="en-IN" sz="3200" dirty="0"/>
            </a:br>
            <a:endParaRPr lang="en-IN" sz="3200" dirty="0"/>
          </a:p>
        </p:txBody>
      </p:sp>
      <p:pic>
        <p:nvPicPr>
          <p:cNvPr id="9" name="Content Placeholder 8">
            <a:extLst>
              <a:ext uri="{FF2B5EF4-FFF2-40B4-BE49-F238E27FC236}">
                <a16:creationId xmlns:a16="http://schemas.microsoft.com/office/drawing/2014/main" id="{DB5B0F2F-B241-E00F-DBA5-2271B87C355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3585" t="21600" r="21116"/>
          <a:stretch/>
        </p:blipFill>
        <p:spPr>
          <a:xfrm>
            <a:off x="986319" y="3056293"/>
            <a:ext cx="9822094" cy="357452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3285066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7755D-F965-09B9-3667-874FB9FDEB04}"/>
              </a:ext>
            </a:extLst>
          </p:cNvPr>
          <p:cNvSpPr>
            <a:spLocks noGrp="1"/>
          </p:cNvSpPr>
          <p:nvPr>
            <p:ph type="title"/>
          </p:nvPr>
        </p:nvSpPr>
        <p:spPr>
          <a:xfrm>
            <a:off x="609600" y="261937"/>
            <a:ext cx="11174858" cy="1338263"/>
          </a:xfrm>
        </p:spPr>
        <p:txBody>
          <a:bodyPr/>
          <a:lstStyle/>
          <a:p>
            <a:r>
              <a:rPr lang="en-IN" b="1" dirty="0"/>
              <a:t>CONCLUSION</a:t>
            </a:r>
            <a:r>
              <a:rPr lang="en-IN" dirty="0"/>
              <a:t>:</a:t>
            </a:r>
          </a:p>
        </p:txBody>
      </p:sp>
      <p:sp>
        <p:nvSpPr>
          <p:cNvPr id="3" name="Content Placeholder 2">
            <a:extLst>
              <a:ext uri="{FF2B5EF4-FFF2-40B4-BE49-F238E27FC236}">
                <a16:creationId xmlns:a16="http://schemas.microsoft.com/office/drawing/2014/main" id="{A1E481C6-3C9C-E072-735A-8B66AD4D0F3D}"/>
              </a:ext>
            </a:extLst>
          </p:cNvPr>
          <p:cNvSpPr>
            <a:spLocks noGrp="1"/>
          </p:cNvSpPr>
          <p:nvPr>
            <p:ph idx="1"/>
          </p:nvPr>
        </p:nvSpPr>
        <p:spPr>
          <a:xfrm>
            <a:off x="609599" y="1600201"/>
            <a:ext cx="11370067" cy="5078001"/>
          </a:xfrm>
        </p:spPr>
        <p:txBody>
          <a:bodyPr>
            <a:normAutofit fontScale="85000" lnSpcReduction="10000"/>
          </a:bodyPr>
          <a:lstStyle/>
          <a:p>
            <a:r>
              <a:rPr lang="en-US" dirty="0"/>
              <a:t>The most challenging part of this project was understanding the dataset and its various features.</a:t>
            </a:r>
          </a:p>
          <a:p>
            <a:r>
              <a:rPr lang="en-US" dirty="0"/>
              <a:t> We budgeted the majority of my time toward understanding what information each feature contained, how this information was distributed, and what sort of preprocessing techniques would need to be applied. </a:t>
            </a:r>
          </a:p>
          <a:p>
            <a:r>
              <a:rPr lang="en-US" dirty="0"/>
              <a:t>Dealing with the dataset's overabundance of missing values, or `</a:t>
            </a:r>
            <a:r>
              <a:rPr lang="en-US" dirty="0" err="1"/>
              <a:t>NaN</a:t>
            </a:r>
            <a:r>
              <a:rPr lang="en-US" dirty="0"/>
              <a:t>' entries, proved to be the trickiest part of the data preprocessing phase and since most machine learning algorithms aren't designed to overlook missing entries.</a:t>
            </a:r>
          </a:p>
          <a:p>
            <a:r>
              <a:rPr lang="en-US" dirty="0"/>
              <a:t>We had to overcome this challenge. We implemented several steps to pick the best features as much as possible. </a:t>
            </a:r>
          </a:p>
          <a:p>
            <a:r>
              <a:rPr lang="en-US" dirty="0"/>
              <a:t>From the overall model, we conclude that random forest with K-Fold is the best fit model. It has an R2 of 98% and RMSE 1488.69.</a:t>
            </a:r>
            <a:endParaRPr lang="en-IN" dirty="0"/>
          </a:p>
        </p:txBody>
      </p:sp>
    </p:spTree>
    <p:extLst>
      <p:ext uri="{BB962C8B-B14F-4D97-AF65-F5344CB8AC3E}">
        <p14:creationId xmlns:p14="http://schemas.microsoft.com/office/powerpoint/2010/main" val="2697805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816030-C37F-F42F-4DA1-B101CE28035F}"/>
              </a:ext>
            </a:extLst>
          </p:cNvPr>
          <p:cNvSpPr>
            <a:spLocks noGrp="1"/>
          </p:cNvSpPr>
          <p:nvPr>
            <p:ph type="title"/>
          </p:nvPr>
        </p:nvSpPr>
        <p:spPr>
          <a:xfrm>
            <a:off x="976045" y="82194"/>
            <a:ext cx="10387173" cy="1808251"/>
          </a:xfrm>
        </p:spPr>
        <p:txBody>
          <a:bodyPr/>
          <a:lstStyle/>
          <a:p>
            <a:r>
              <a:rPr lang="en-IN" dirty="0">
                <a:latin typeface="Arial Black" panose="020B0A04020102020204" pitchFamily="34" charset="0"/>
              </a:rPr>
              <a:t>BUSINESS PROBLEM STATEMENT</a:t>
            </a:r>
          </a:p>
        </p:txBody>
      </p:sp>
      <p:sp>
        <p:nvSpPr>
          <p:cNvPr id="5" name="Content Placeholder 4">
            <a:extLst>
              <a:ext uri="{FF2B5EF4-FFF2-40B4-BE49-F238E27FC236}">
                <a16:creationId xmlns:a16="http://schemas.microsoft.com/office/drawing/2014/main" id="{FEC81745-183E-F434-999F-31F6211AB267}"/>
              </a:ext>
            </a:extLst>
          </p:cNvPr>
          <p:cNvSpPr>
            <a:spLocks noGrp="1"/>
          </p:cNvSpPr>
          <p:nvPr>
            <p:ph idx="1"/>
          </p:nvPr>
        </p:nvSpPr>
        <p:spPr>
          <a:xfrm>
            <a:off x="1181528" y="1890445"/>
            <a:ext cx="9842644" cy="4705563"/>
          </a:xfrm>
        </p:spPr>
        <p:txBody>
          <a:bodyPr>
            <a:noAutofit/>
          </a:bodyPr>
          <a:lstStyle/>
          <a:p>
            <a:pPr marL="0" indent="0">
              <a:buNone/>
            </a:pPr>
            <a:r>
              <a:rPr lang="en-US" sz="3200" dirty="0"/>
              <a:t>The main objective of our work is to build a Machine Learning model, which predicts the optimal price of a preowned car or used car on the basis its features for the business .In an unorganized ecosystem the price of a pre-owned vehicle boils down to awareness, negotiation skills, availability of vehicle, price sensitivity thus, we are trying to solve for the inefficiencies in the used car ecosystem by leveraging data analytics.</a:t>
            </a:r>
            <a:endParaRPr lang="en-IN" sz="3200" dirty="0"/>
          </a:p>
        </p:txBody>
      </p:sp>
    </p:spTree>
    <p:extLst>
      <p:ext uri="{BB962C8B-B14F-4D97-AF65-F5344CB8AC3E}">
        <p14:creationId xmlns:p14="http://schemas.microsoft.com/office/powerpoint/2010/main" val="16308335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7D941AB-B493-0696-3850-618614E616FB}"/>
              </a:ext>
            </a:extLst>
          </p:cNvPr>
          <p:cNvSpPr txBox="1"/>
          <p:nvPr/>
        </p:nvSpPr>
        <p:spPr>
          <a:xfrm>
            <a:off x="2763748" y="2054831"/>
            <a:ext cx="8763856" cy="1938992"/>
          </a:xfrm>
          <a:prstGeom prst="rect">
            <a:avLst/>
          </a:prstGeom>
          <a:noFill/>
        </p:spPr>
        <p:txBody>
          <a:bodyPr wrap="square" rtlCol="0">
            <a:spAutoFit/>
          </a:bodyPr>
          <a:lstStyle/>
          <a:p>
            <a:r>
              <a:rPr lang="en-IN" sz="6000" dirty="0">
                <a:latin typeface="Algerian" panose="04020705040A02060702" pitchFamily="82" charset="0"/>
              </a:rPr>
              <a:t>THANK YOU</a:t>
            </a:r>
          </a:p>
          <a:p>
            <a:endParaRPr lang="en-IN" sz="6000" dirty="0">
              <a:latin typeface="Algerian" panose="04020705040A02060702" pitchFamily="82" charset="0"/>
            </a:endParaRPr>
          </a:p>
        </p:txBody>
      </p:sp>
    </p:spTree>
    <p:extLst>
      <p:ext uri="{BB962C8B-B14F-4D97-AF65-F5344CB8AC3E}">
        <p14:creationId xmlns:p14="http://schemas.microsoft.com/office/powerpoint/2010/main" val="4033819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B08F9-A877-37BB-25E9-7BB18DD179B9}"/>
              </a:ext>
            </a:extLst>
          </p:cNvPr>
          <p:cNvSpPr>
            <a:spLocks noGrp="1"/>
          </p:cNvSpPr>
          <p:nvPr>
            <p:ph type="title"/>
          </p:nvPr>
        </p:nvSpPr>
        <p:spPr>
          <a:xfrm>
            <a:off x="510364" y="182880"/>
            <a:ext cx="11128672" cy="1406013"/>
          </a:xfrm>
        </p:spPr>
        <p:txBody>
          <a:bodyPr>
            <a:normAutofit fontScale="90000"/>
          </a:bodyPr>
          <a:lstStyle/>
          <a:p>
            <a:r>
              <a:rPr lang="en-IN" dirty="0">
                <a:latin typeface="Arial Black" panose="020B0A04020102020204" pitchFamily="34" charset="0"/>
              </a:rPr>
              <a:t>Variable information/Data description</a:t>
            </a:r>
            <a:br>
              <a:rPr lang="en-IN" dirty="0">
                <a:latin typeface="Arial Black" panose="020B0A04020102020204" pitchFamily="34" charset="0"/>
              </a:rPr>
            </a:br>
            <a:r>
              <a:rPr lang="en-IN" dirty="0">
                <a:latin typeface="Arial Black" panose="020B0A04020102020204" pitchFamily="34" charset="0"/>
              </a:rPr>
              <a:t>-</a:t>
            </a:r>
            <a:r>
              <a:rPr lang="en-IN" sz="4400" b="1" dirty="0"/>
              <a:t>Target Variable Price</a:t>
            </a:r>
            <a:endParaRPr lang="en-IN" dirty="0">
              <a:latin typeface="Arial Black" panose="020B0A04020102020204" pitchFamily="34" charset="0"/>
            </a:endParaRPr>
          </a:p>
        </p:txBody>
      </p:sp>
      <p:sp>
        <p:nvSpPr>
          <p:cNvPr id="15" name="Rectangle 1">
            <a:extLst>
              <a:ext uri="{FF2B5EF4-FFF2-40B4-BE49-F238E27FC236}">
                <a16:creationId xmlns:a16="http://schemas.microsoft.com/office/drawing/2014/main" id="{F51D95E1-D131-0C52-FD5D-358023B927EE}"/>
              </a:ext>
            </a:extLst>
          </p:cNvPr>
          <p:cNvSpPr>
            <a:spLocks noChangeArrowheads="1"/>
          </p:cNvSpPr>
          <p:nvPr/>
        </p:nvSpPr>
        <p:spPr bwMode="auto">
          <a:xfrm>
            <a:off x="-17066880" y="2463426"/>
            <a:ext cx="35034205" cy="660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dirty="0"/>
          </a:p>
        </p:txBody>
      </p:sp>
      <p:graphicFrame>
        <p:nvGraphicFramePr>
          <p:cNvPr id="18" name="Table 17">
            <a:extLst>
              <a:ext uri="{FF2B5EF4-FFF2-40B4-BE49-F238E27FC236}">
                <a16:creationId xmlns:a16="http://schemas.microsoft.com/office/drawing/2014/main" id="{4A6620E9-1DF5-94DE-5E67-5CADCFA339B8}"/>
              </a:ext>
            </a:extLst>
          </p:cNvPr>
          <p:cNvGraphicFramePr>
            <a:graphicFrameLocks noGrp="1"/>
          </p:cNvGraphicFramePr>
          <p:nvPr>
            <p:extLst>
              <p:ext uri="{D42A27DB-BD31-4B8C-83A1-F6EECF244321}">
                <p14:modId xmlns:p14="http://schemas.microsoft.com/office/powerpoint/2010/main" val="3933497305"/>
              </p:ext>
            </p:extLst>
          </p:nvPr>
        </p:nvGraphicFramePr>
        <p:xfrm>
          <a:off x="1069356" y="1848861"/>
          <a:ext cx="5284839" cy="4826257"/>
        </p:xfrm>
        <a:graphic>
          <a:graphicData uri="http://schemas.openxmlformats.org/drawingml/2006/table">
            <a:tbl>
              <a:tblPr firstRow="1" firstCol="1" bandRow="1">
                <a:tableStyleId>{D7AC3CCA-C797-4891-BE02-D94E43425B78}</a:tableStyleId>
              </a:tblPr>
              <a:tblGrid>
                <a:gridCol w="2150633">
                  <a:extLst>
                    <a:ext uri="{9D8B030D-6E8A-4147-A177-3AD203B41FA5}">
                      <a16:colId xmlns:a16="http://schemas.microsoft.com/office/drawing/2014/main" val="1297447219"/>
                    </a:ext>
                  </a:extLst>
                </a:gridCol>
                <a:gridCol w="3134206">
                  <a:extLst>
                    <a:ext uri="{9D8B030D-6E8A-4147-A177-3AD203B41FA5}">
                      <a16:colId xmlns:a16="http://schemas.microsoft.com/office/drawing/2014/main" val="1937008486"/>
                    </a:ext>
                  </a:extLst>
                </a:gridCol>
              </a:tblGrid>
              <a:tr h="445719">
                <a:tc>
                  <a:txBody>
                    <a:bodyPr/>
                    <a:lstStyle/>
                    <a:p>
                      <a:pPr algn="just">
                        <a:lnSpc>
                          <a:spcPct val="107000"/>
                        </a:lnSpc>
                        <a:spcAft>
                          <a:spcPts val="800"/>
                        </a:spcAft>
                      </a:pPr>
                      <a:r>
                        <a:rPr lang="en-US" sz="1600" dirty="0">
                          <a:ln>
                            <a:noFill/>
                          </a:ln>
                          <a:effectLst/>
                          <a:uFill>
                            <a:solidFill>
                              <a:srgbClr val="000000"/>
                            </a:solidFill>
                          </a:uFill>
                        </a:rPr>
                        <a:t>id</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tc>
                  <a:txBody>
                    <a:bodyPr/>
                    <a:lstStyle/>
                    <a:p>
                      <a:pPr algn="just">
                        <a:lnSpc>
                          <a:spcPct val="107000"/>
                        </a:lnSpc>
                        <a:spcAft>
                          <a:spcPts val="800"/>
                        </a:spcAft>
                      </a:pPr>
                      <a:r>
                        <a:rPr lang="en-US" sz="1600" dirty="0">
                          <a:ln>
                            <a:noFill/>
                          </a:ln>
                          <a:effectLst/>
                          <a:uFill>
                            <a:solidFill>
                              <a:srgbClr val="000000"/>
                            </a:solidFill>
                          </a:uFill>
                        </a:rPr>
                        <a:t>entry ID</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extLst>
                  <a:ext uri="{0D108BD9-81ED-4DB2-BD59-A6C34878D82A}">
                    <a16:rowId xmlns:a16="http://schemas.microsoft.com/office/drawing/2014/main" val="3270006989"/>
                  </a:ext>
                </a:extLst>
              </a:tr>
              <a:tr h="407393">
                <a:tc>
                  <a:txBody>
                    <a:bodyPr/>
                    <a:lstStyle/>
                    <a:p>
                      <a:pPr algn="just">
                        <a:lnSpc>
                          <a:spcPct val="107000"/>
                        </a:lnSpc>
                        <a:spcAft>
                          <a:spcPts val="800"/>
                        </a:spcAft>
                      </a:pPr>
                      <a:r>
                        <a:rPr lang="en-US" sz="1600" dirty="0">
                          <a:ln>
                            <a:noFill/>
                          </a:ln>
                          <a:effectLst/>
                          <a:uFill>
                            <a:solidFill>
                              <a:srgbClr val="000000"/>
                            </a:solidFill>
                          </a:uFill>
                        </a:rPr>
                        <a:t>url</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tc>
                  <a:txBody>
                    <a:bodyPr/>
                    <a:lstStyle/>
                    <a:p>
                      <a:pPr algn="just">
                        <a:lnSpc>
                          <a:spcPct val="107000"/>
                        </a:lnSpc>
                        <a:spcAft>
                          <a:spcPts val="800"/>
                        </a:spcAft>
                      </a:pPr>
                      <a:r>
                        <a:rPr lang="en-US" sz="1600" dirty="0">
                          <a:ln>
                            <a:noFill/>
                          </a:ln>
                          <a:effectLst/>
                          <a:uFill>
                            <a:solidFill>
                              <a:srgbClr val="000000"/>
                            </a:solidFill>
                          </a:uFill>
                        </a:rPr>
                        <a:t>listing URL</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extLst>
                  <a:ext uri="{0D108BD9-81ED-4DB2-BD59-A6C34878D82A}">
                    <a16:rowId xmlns:a16="http://schemas.microsoft.com/office/drawing/2014/main" val="703997569"/>
                  </a:ext>
                </a:extLst>
              </a:tr>
              <a:tr h="445719">
                <a:tc>
                  <a:txBody>
                    <a:bodyPr/>
                    <a:lstStyle/>
                    <a:p>
                      <a:pPr algn="just">
                        <a:lnSpc>
                          <a:spcPct val="107000"/>
                        </a:lnSpc>
                        <a:spcAft>
                          <a:spcPts val="800"/>
                        </a:spcAft>
                      </a:pPr>
                      <a:r>
                        <a:rPr lang="en-US" sz="1600" dirty="0">
                          <a:ln>
                            <a:noFill/>
                          </a:ln>
                          <a:effectLst/>
                          <a:uFill>
                            <a:solidFill>
                              <a:srgbClr val="000000"/>
                            </a:solidFill>
                          </a:uFill>
                        </a:rPr>
                        <a:t>region</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tc>
                  <a:txBody>
                    <a:bodyPr/>
                    <a:lstStyle/>
                    <a:p>
                      <a:pPr algn="just">
                        <a:lnSpc>
                          <a:spcPct val="107000"/>
                        </a:lnSpc>
                        <a:spcAft>
                          <a:spcPts val="800"/>
                        </a:spcAft>
                      </a:pPr>
                      <a:r>
                        <a:rPr lang="en-US" sz="1600" dirty="0">
                          <a:ln>
                            <a:noFill/>
                          </a:ln>
                          <a:effectLst/>
                          <a:uFill>
                            <a:solidFill>
                              <a:srgbClr val="000000"/>
                            </a:solidFill>
                          </a:uFill>
                        </a:rPr>
                        <a:t>craigslist region</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extLst>
                  <a:ext uri="{0D108BD9-81ED-4DB2-BD59-A6C34878D82A}">
                    <a16:rowId xmlns:a16="http://schemas.microsoft.com/office/drawing/2014/main" val="4069637542"/>
                  </a:ext>
                </a:extLst>
              </a:tr>
              <a:tr h="445719">
                <a:tc>
                  <a:txBody>
                    <a:bodyPr/>
                    <a:lstStyle/>
                    <a:p>
                      <a:pPr algn="just">
                        <a:lnSpc>
                          <a:spcPct val="107000"/>
                        </a:lnSpc>
                        <a:spcAft>
                          <a:spcPts val="800"/>
                        </a:spcAft>
                      </a:pPr>
                      <a:r>
                        <a:rPr lang="en-US" sz="1600" dirty="0">
                          <a:ln>
                            <a:noFill/>
                          </a:ln>
                          <a:effectLst/>
                          <a:uFill>
                            <a:solidFill>
                              <a:srgbClr val="000000"/>
                            </a:solidFill>
                          </a:uFill>
                        </a:rPr>
                        <a:t>region_url</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tc>
                  <a:txBody>
                    <a:bodyPr/>
                    <a:lstStyle/>
                    <a:p>
                      <a:pPr algn="just">
                        <a:lnSpc>
                          <a:spcPct val="107000"/>
                        </a:lnSpc>
                        <a:spcAft>
                          <a:spcPts val="800"/>
                        </a:spcAft>
                      </a:pPr>
                      <a:r>
                        <a:rPr lang="en-US" sz="1600" dirty="0">
                          <a:ln>
                            <a:noFill/>
                          </a:ln>
                          <a:effectLst/>
                          <a:uFill>
                            <a:solidFill>
                              <a:srgbClr val="000000"/>
                            </a:solidFill>
                          </a:uFill>
                        </a:rPr>
                        <a:t>region URL</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extLst>
                  <a:ext uri="{0D108BD9-81ED-4DB2-BD59-A6C34878D82A}">
                    <a16:rowId xmlns:a16="http://schemas.microsoft.com/office/drawing/2014/main" val="928332702"/>
                  </a:ext>
                </a:extLst>
              </a:tr>
              <a:tr h="445719">
                <a:tc>
                  <a:txBody>
                    <a:bodyPr/>
                    <a:lstStyle/>
                    <a:p>
                      <a:pPr algn="just">
                        <a:lnSpc>
                          <a:spcPct val="107000"/>
                        </a:lnSpc>
                        <a:spcAft>
                          <a:spcPts val="800"/>
                        </a:spcAft>
                      </a:pPr>
                      <a:r>
                        <a:rPr lang="en-US" sz="1600" dirty="0">
                          <a:ln>
                            <a:noFill/>
                          </a:ln>
                          <a:effectLst/>
                          <a:uFill>
                            <a:solidFill>
                              <a:srgbClr val="000000"/>
                            </a:solidFill>
                          </a:uFill>
                        </a:rPr>
                        <a:t>price</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tc>
                  <a:txBody>
                    <a:bodyPr/>
                    <a:lstStyle/>
                    <a:p>
                      <a:pPr algn="just">
                        <a:lnSpc>
                          <a:spcPct val="107000"/>
                        </a:lnSpc>
                        <a:spcAft>
                          <a:spcPts val="800"/>
                        </a:spcAft>
                      </a:pPr>
                      <a:r>
                        <a:rPr lang="en-US" sz="1600" dirty="0">
                          <a:ln>
                            <a:noFill/>
                          </a:ln>
                          <a:effectLst/>
                          <a:uFill>
                            <a:solidFill>
                              <a:srgbClr val="000000"/>
                            </a:solidFill>
                          </a:uFill>
                        </a:rPr>
                        <a:t>entry price </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extLst>
                  <a:ext uri="{0D108BD9-81ED-4DB2-BD59-A6C34878D82A}">
                    <a16:rowId xmlns:a16="http://schemas.microsoft.com/office/drawing/2014/main" val="164502452"/>
                  </a:ext>
                </a:extLst>
              </a:tr>
              <a:tr h="445719">
                <a:tc>
                  <a:txBody>
                    <a:bodyPr/>
                    <a:lstStyle/>
                    <a:p>
                      <a:pPr algn="just">
                        <a:lnSpc>
                          <a:spcPct val="107000"/>
                        </a:lnSpc>
                        <a:spcAft>
                          <a:spcPts val="800"/>
                        </a:spcAft>
                      </a:pPr>
                      <a:r>
                        <a:rPr lang="en-US" sz="1600" dirty="0">
                          <a:ln>
                            <a:noFill/>
                          </a:ln>
                          <a:effectLst/>
                          <a:uFill>
                            <a:solidFill>
                              <a:srgbClr val="000000"/>
                            </a:solidFill>
                          </a:uFill>
                        </a:rPr>
                        <a:t>year</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tc>
                  <a:txBody>
                    <a:bodyPr/>
                    <a:lstStyle/>
                    <a:p>
                      <a:pPr algn="just">
                        <a:lnSpc>
                          <a:spcPct val="107000"/>
                        </a:lnSpc>
                        <a:spcAft>
                          <a:spcPts val="800"/>
                        </a:spcAft>
                      </a:pPr>
                      <a:r>
                        <a:rPr lang="en-US" sz="1600" dirty="0">
                          <a:ln>
                            <a:noFill/>
                          </a:ln>
                          <a:effectLst/>
                          <a:uFill>
                            <a:solidFill>
                              <a:srgbClr val="000000"/>
                            </a:solidFill>
                          </a:uFill>
                        </a:rPr>
                        <a:t>entry year</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extLst>
                  <a:ext uri="{0D108BD9-81ED-4DB2-BD59-A6C34878D82A}">
                    <a16:rowId xmlns:a16="http://schemas.microsoft.com/office/drawing/2014/main" val="3886464350"/>
                  </a:ext>
                </a:extLst>
              </a:tr>
              <a:tr h="445719">
                <a:tc>
                  <a:txBody>
                    <a:bodyPr/>
                    <a:lstStyle/>
                    <a:p>
                      <a:pPr algn="just">
                        <a:lnSpc>
                          <a:spcPct val="107000"/>
                        </a:lnSpc>
                        <a:spcAft>
                          <a:spcPts val="800"/>
                        </a:spcAft>
                      </a:pPr>
                      <a:r>
                        <a:rPr lang="en-US" sz="1600" dirty="0">
                          <a:ln>
                            <a:noFill/>
                          </a:ln>
                          <a:effectLst/>
                          <a:uFill>
                            <a:solidFill>
                              <a:srgbClr val="000000"/>
                            </a:solidFill>
                          </a:uFill>
                        </a:rPr>
                        <a:t>manufacturer</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tc>
                  <a:txBody>
                    <a:bodyPr/>
                    <a:lstStyle/>
                    <a:p>
                      <a:pPr algn="just">
                        <a:lnSpc>
                          <a:spcPct val="107000"/>
                        </a:lnSpc>
                        <a:spcAft>
                          <a:spcPts val="800"/>
                        </a:spcAft>
                      </a:pPr>
                      <a:r>
                        <a:rPr lang="en-US" sz="1600" dirty="0">
                          <a:ln>
                            <a:noFill/>
                          </a:ln>
                          <a:effectLst/>
                          <a:uFill>
                            <a:solidFill>
                              <a:srgbClr val="000000"/>
                            </a:solidFill>
                          </a:uFill>
                        </a:rPr>
                        <a:t>manufacturer of vehicle</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extLst>
                  <a:ext uri="{0D108BD9-81ED-4DB2-BD59-A6C34878D82A}">
                    <a16:rowId xmlns:a16="http://schemas.microsoft.com/office/drawing/2014/main" val="3636343908"/>
                  </a:ext>
                </a:extLst>
              </a:tr>
              <a:tr h="407393">
                <a:tc>
                  <a:txBody>
                    <a:bodyPr/>
                    <a:lstStyle/>
                    <a:p>
                      <a:pPr algn="just">
                        <a:lnSpc>
                          <a:spcPct val="107000"/>
                        </a:lnSpc>
                        <a:spcAft>
                          <a:spcPts val="800"/>
                        </a:spcAft>
                      </a:pPr>
                      <a:r>
                        <a:rPr lang="en-US" sz="1600" dirty="0">
                          <a:ln>
                            <a:noFill/>
                          </a:ln>
                          <a:effectLst/>
                          <a:uFill>
                            <a:solidFill>
                              <a:srgbClr val="000000"/>
                            </a:solidFill>
                          </a:uFill>
                        </a:rPr>
                        <a:t>model</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tc>
                  <a:txBody>
                    <a:bodyPr/>
                    <a:lstStyle/>
                    <a:p>
                      <a:pPr algn="just">
                        <a:lnSpc>
                          <a:spcPct val="107000"/>
                        </a:lnSpc>
                        <a:spcAft>
                          <a:spcPts val="800"/>
                        </a:spcAft>
                      </a:pPr>
                      <a:r>
                        <a:rPr lang="en-US" sz="1600" dirty="0">
                          <a:ln>
                            <a:noFill/>
                          </a:ln>
                          <a:effectLst/>
                          <a:uFill>
                            <a:solidFill>
                              <a:srgbClr val="000000"/>
                            </a:solidFill>
                          </a:uFill>
                        </a:rPr>
                        <a:t>model of vehicle</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extLst>
                  <a:ext uri="{0D108BD9-81ED-4DB2-BD59-A6C34878D82A}">
                    <a16:rowId xmlns:a16="http://schemas.microsoft.com/office/drawing/2014/main" val="164434380"/>
                  </a:ext>
                </a:extLst>
              </a:tr>
              <a:tr h="445719">
                <a:tc>
                  <a:txBody>
                    <a:bodyPr/>
                    <a:lstStyle/>
                    <a:p>
                      <a:pPr algn="just">
                        <a:lnSpc>
                          <a:spcPct val="107000"/>
                        </a:lnSpc>
                        <a:spcAft>
                          <a:spcPts val="800"/>
                        </a:spcAft>
                      </a:pPr>
                      <a:r>
                        <a:rPr lang="en-US" sz="1600" dirty="0">
                          <a:ln>
                            <a:noFill/>
                          </a:ln>
                          <a:effectLst/>
                          <a:uFill>
                            <a:solidFill>
                              <a:srgbClr val="000000"/>
                            </a:solidFill>
                          </a:uFill>
                        </a:rPr>
                        <a:t>condition</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tc>
                  <a:txBody>
                    <a:bodyPr/>
                    <a:lstStyle/>
                    <a:p>
                      <a:pPr algn="just">
                        <a:lnSpc>
                          <a:spcPct val="107000"/>
                        </a:lnSpc>
                        <a:spcAft>
                          <a:spcPts val="800"/>
                        </a:spcAft>
                      </a:pPr>
                      <a:r>
                        <a:rPr lang="en-US" sz="1600" dirty="0">
                          <a:ln>
                            <a:noFill/>
                          </a:ln>
                          <a:effectLst/>
                          <a:uFill>
                            <a:solidFill>
                              <a:srgbClr val="000000"/>
                            </a:solidFill>
                          </a:uFill>
                        </a:rPr>
                        <a:t>condition of vehicle</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extLst>
                  <a:ext uri="{0D108BD9-81ED-4DB2-BD59-A6C34878D82A}">
                    <a16:rowId xmlns:a16="http://schemas.microsoft.com/office/drawing/2014/main" val="3180364751"/>
                  </a:ext>
                </a:extLst>
              </a:tr>
              <a:tr h="445719">
                <a:tc>
                  <a:txBody>
                    <a:bodyPr/>
                    <a:lstStyle/>
                    <a:p>
                      <a:pPr algn="just">
                        <a:lnSpc>
                          <a:spcPct val="107000"/>
                        </a:lnSpc>
                        <a:spcAft>
                          <a:spcPts val="800"/>
                        </a:spcAft>
                      </a:pPr>
                      <a:r>
                        <a:rPr lang="en-US" sz="1600" dirty="0">
                          <a:ln>
                            <a:noFill/>
                          </a:ln>
                          <a:effectLst/>
                          <a:uFill>
                            <a:solidFill>
                              <a:srgbClr val="000000"/>
                            </a:solidFill>
                          </a:uFill>
                        </a:rPr>
                        <a:t>cylinders</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tc>
                  <a:txBody>
                    <a:bodyPr/>
                    <a:lstStyle/>
                    <a:p>
                      <a:pPr algn="just">
                        <a:lnSpc>
                          <a:spcPct val="107000"/>
                        </a:lnSpc>
                        <a:spcAft>
                          <a:spcPts val="800"/>
                        </a:spcAft>
                      </a:pPr>
                      <a:r>
                        <a:rPr lang="en-US" sz="1600" dirty="0">
                          <a:ln>
                            <a:noFill/>
                          </a:ln>
                          <a:effectLst/>
                          <a:uFill>
                            <a:solidFill>
                              <a:srgbClr val="000000"/>
                            </a:solidFill>
                          </a:uFill>
                        </a:rPr>
                        <a:t>number of cylinders</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extLst>
                  <a:ext uri="{0D108BD9-81ED-4DB2-BD59-A6C34878D82A}">
                    <a16:rowId xmlns:a16="http://schemas.microsoft.com/office/drawing/2014/main" val="2725731291"/>
                  </a:ext>
                </a:extLst>
              </a:tr>
              <a:tr h="445719">
                <a:tc>
                  <a:txBody>
                    <a:bodyPr/>
                    <a:lstStyle/>
                    <a:p>
                      <a:pPr algn="just">
                        <a:lnSpc>
                          <a:spcPct val="107000"/>
                        </a:lnSpc>
                        <a:spcAft>
                          <a:spcPts val="800"/>
                        </a:spcAft>
                      </a:pPr>
                      <a:r>
                        <a:rPr lang="en-US" sz="1600" dirty="0">
                          <a:ln>
                            <a:noFill/>
                          </a:ln>
                          <a:effectLst/>
                          <a:uFill>
                            <a:solidFill>
                              <a:srgbClr val="000000"/>
                            </a:solidFill>
                          </a:uFill>
                        </a:rPr>
                        <a:t>fuel</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tc>
                  <a:txBody>
                    <a:bodyPr/>
                    <a:lstStyle/>
                    <a:p>
                      <a:pPr algn="just">
                        <a:lnSpc>
                          <a:spcPct val="107000"/>
                        </a:lnSpc>
                        <a:spcAft>
                          <a:spcPts val="800"/>
                        </a:spcAft>
                      </a:pPr>
                      <a:r>
                        <a:rPr lang="en-US" sz="1600" dirty="0">
                          <a:ln>
                            <a:noFill/>
                          </a:ln>
                          <a:effectLst/>
                          <a:uFill>
                            <a:solidFill>
                              <a:srgbClr val="000000"/>
                            </a:solidFill>
                          </a:uFill>
                        </a:rPr>
                        <a:t>fuel type</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46437" marR="46437" marT="46437" marB="46437"/>
                </a:tc>
                <a:extLst>
                  <a:ext uri="{0D108BD9-81ED-4DB2-BD59-A6C34878D82A}">
                    <a16:rowId xmlns:a16="http://schemas.microsoft.com/office/drawing/2014/main" val="919688882"/>
                  </a:ext>
                </a:extLst>
              </a:tr>
            </a:tbl>
          </a:graphicData>
        </a:graphic>
      </p:graphicFrame>
      <p:graphicFrame>
        <p:nvGraphicFramePr>
          <p:cNvPr id="3" name="Table 2">
            <a:extLst>
              <a:ext uri="{FF2B5EF4-FFF2-40B4-BE49-F238E27FC236}">
                <a16:creationId xmlns:a16="http://schemas.microsoft.com/office/drawing/2014/main" id="{A9B35FAB-8D24-5893-0F46-2C3813D2D4AB}"/>
              </a:ext>
            </a:extLst>
          </p:cNvPr>
          <p:cNvGraphicFramePr>
            <a:graphicFrameLocks noGrp="1"/>
          </p:cNvGraphicFramePr>
          <p:nvPr>
            <p:extLst>
              <p:ext uri="{D42A27DB-BD31-4B8C-83A1-F6EECF244321}">
                <p14:modId xmlns:p14="http://schemas.microsoft.com/office/powerpoint/2010/main" val="2607084096"/>
              </p:ext>
            </p:extLst>
          </p:nvPr>
        </p:nvGraphicFramePr>
        <p:xfrm>
          <a:off x="6612710" y="1848861"/>
          <a:ext cx="5262620" cy="4826251"/>
        </p:xfrm>
        <a:graphic>
          <a:graphicData uri="http://schemas.openxmlformats.org/drawingml/2006/table">
            <a:tbl>
              <a:tblPr firstRow="1" firstCol="1" bandRow="1">
                <a:tableStyleId>{D7AC3CCA-C797-4891-BE02-D94E43425B78}</a:tableStyleId>
              </a:tblPr>
              <a:tblGrid>
                <a:gridCol w="1719022">
                  <a:extLst>
                    <a:ext uri="{9D8B030D-6E8A-4147-A177-3AD203B41FA5}">
                      <a16:colId xmlns:a16="http://schemas.microsoft.com/office/drawing/2014/main" val="1673596551"/>
                    </a:ext>
                  </a:extLst>
                </a:gridCol>
                <a:gridCol w="3543598">
                  <a:extLst>
                    <a:ext uri="{9D8B030D-6E8A-4147-A177-3AD203B41FA5}">
                      <a16:colId xmlns:a16="http://schemas.microsoft.com/office/drawing/2014/main" val="1164933281"/>
                    </a:ext>
                  </a:extLst>
                </a:gridCol>
              </a:tblGrid>
              <a:tr h="346357">
                <a:tc>
                  <a:txBody>
                    <a:bodyPr/>
                    <a:lstStyle/>
                    <a:p>
                      <a:pPr algn="just">
                        <a:lnSpc>
                          <a:spcPct val="107000"/>
                        </a:lnSpc>
                        <a:spcAft>
                          <a:spcPts val="800"/>
                        </a:spcAft>
                      </a:pPr>
                      <a:r>
                        <a:rPr lang="en-US" sz="1600" dirty="0">
                          <a:ln>
                            <a:noFill/>
                          </a:ln>
                          <a:effectLst/>
                          <a:uFill>
                            <a:solidFill>
                              <a:srgbClr val="000000"/>
                            </a:solidFill>
                          </a:uFill>
                        </a:rPr>
                        <a:t>Odometer</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600" dirty="0">
                          <a:ln>
                            <a:noFill/>
                          </a:ln>
                          <a:effectLst/>
                          <a:uFill>
                            <a:solidFill>
                              <a:srgbClr val="000000"/>
                            </a:solidFill>
                          </a:uFill>
                        </a:rPr>
                        <a:t>miles travelled by vehicle</a:t>
                      </a:r>
                      <a:endParaRPr lang="en-IN" sz="16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1268272123"/>
                  </a:ext>
                </a:extLst>
              </a:tr>
              <a:tr h="312072">
                <a:tc>
                  <a:txBody>
                    <a:bodyPr/>
                    <a:lstStyle/>
                    <a:p>
                      <a:pPr algn="just">
                        <a:lnSpc>
                          <a:spcPct val="107000"/>
                        </a:lnSpc>
                        <a:spcAft>
                          <a:spcPts val="800"/>
                        </a:spcAft>
                      </a:pPr>
                      <a:r>
                        <a:rPr lang="en-US" sz="1400" dirty="0">
                          <a:ln>
                            <a:noFill/>
                          </a:ln>
                          <a:effectLst/>
                          <a:uFill>
                            <a:solidFill>
                              <a:srgbClr val="000000"/>
                            </a:solidFill>
                          </a:uFill>
                        </a:rPr>
                        <a:t>title_status</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400" dirty="0">
                          <a:ln>
                            <a:noFill/>
                          </a:ln>
                          <a:effectLst/>
                          <a:uFill>
                            <a:solidFill>
                              <a:srgbClr val="000000"/>
                            </a:solidFill>
                          </a:uFill>
                        </a:rPr>
                        <a:t>title status of vehicle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504569011"/>
                  </a:ext>
                </a:extLst>
              </a:tr>
              <a:tr h="312072">
                <a:tc>
                  <a:txBody>
                    <a:bodyPr/>
                    <a:lstStyle/>
                    <a:p>
                      <a:pPr algn="just">
                        <a:lnSpc>
                          <a:spcPct val="107000"/>
                        </a:lnSpc>
                        <a:spcAft>
                          <a:spcPts val="800"/>
                        </a:spcAft>
                      </a:pPr>
                      <a:r>
                        <a:rPr lang="en-US" sz="1400" dirty="0">
                          <a:ln>
                            <a:noFill/>
                          </a:ln>
                          <a:effectLst/>
                          <a:uFill>
                            <a:solidFill>
                              <a:srgbClr val="000000"/>
                            </a:solidFill>
                          </a:uFill>
                        </a:rPr>
                        <a:t>transmission</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lnB w="12700" cap="flat" cmpd="sng" algn="ctr">
                      <a:solidFill>
                        <a:schemeClr val="tx1"/>
                      </a:solidFill>
                      <a:prstDash val="solid"/>
                      <a:round/>
                      <a:headEnd type="none" w="med" len="med"/>
                      <a:tailEnd type="none" w="med" len="med"/>
                    </a:lnB>
                  </a:tcPr>
                </a:tc>
                <a:tc>
                  <a:txBody>
                    <a:bodyPr/>
                    <a:lstStyle/>
                    <a:p>
                      <a:pPr algn="just">
                        <a:lnSpc>
                          <a:spcPct val="107000"/>
                        </a:lnSpc>
                        <a:spcAft>
                          <a:spcPts val="800"/>
                        </a:spcAft>
                      </a:pPr>
                      <a:r>
                        <a:rPr lang="en-US" sz="1400" dirty="0">
                          <a:ln>
                            <a:noFill/>
                          </a:ln>
                          <a:effectLst/>
                          <a:uFill>
                            <a:solidFill>
                              <a:srgbClr val="000000"/>
                            </a:solidFill>
                          </a:uFill>
                        </a:rPr>
                        <a:t>transmission of vehicle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3159558663"/>
                  </a:ext>
                </a:extLst>
              </a:tr>
              <a:tr h="312072">
                <a:tc>
                  <a:txBody>
                    <a:bodyPr/>
                    <a:lstStyle/>
                    <a:p>
                      <a:pPr algn="just">
                        <a:lnSpc>
                          <a:spcPct val="107000"/>
                        </a:lnSpc>
                        <a:spcAft>
                          <a:spcPts val="800"/>
                        </a:spcAft>
                      </a:pPr>
                      <a:r>
                        <a:rPr lang="en-US" sz="1400" dirty="0">
                          <a:ln>
                            <a:noFill/>
                          </a:ln>
                          <a:effectLst/>
                          <a:uFill>
                            <a:solidFill>
                              <a:srgbClr val="000000"/>
                            </a:solidFill>
                          </a:uFill>
                        </a:rPr>
                        <a:t>VIN</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lnSpc>
                          <a:spcPct val="107000"/>
                        </a:lnSpc>
                        <a:spcAft>
                          <a:spcPts val="800"/>
                        </a:spcAft>
                      </a:pPr>
                      <a:r>
                        <a:rPr lang="en-US" sz="1400" dirty="0">
                          <a:ln>
                            <a:noFill/>
                          </a:ln>
                          <a:effectLst/>
                          <a:uFill>
                            <a:solidFill>
                              <a:srgbClr val="000000"/>
                            </a:solidFill>
                          </a:uFill>
                        </a:rPr>
                        <a:t>vehicle identification number</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557122678"/>
                  </a:ext>
                </a:extLst>
              </a:tr>
              <a:tr h="312072">
                <a:tc>
                  <a:txBody>
                    <a:bodyPr/>
                    <a:lstStyle/>
                    <a:p>
                      <a:pPr algn="just">
                        <a:lnSpc>
                          <a:spcPct val="107000"/>
                        </a:lnSpc>
                        <a:spcAft>
                          <a:spcPts val="800"/>
                        </a:spcAft>
                      </a:pPr>
                      <a:r>
                        <a:rPr lang="en-US" sz="1400" dirty="0">
                          <a:ln>
                            <a:noFill/>
                          </a:ln>
                          <a:effectLst/>
                          <a:uFill>
                            <a:solidFill>
                              <a:srgbClr val="000000"/>
                            </a:solidFill>
                          </a:uFill>
                        </a:rPr>
                        <a:t>drive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lnT w="12700" cap="flat" cmpd="sng" algn="ctr">
                      <a:solidFill>
                        <a:schemeClr val="tx1"/>
                      </a:solidFill>
                      <a:prstDash val="solid"/>
                      <a:round/>
                      <a:headEnd type="none" w="med" len="med"/>
                      <a:tailEnd type="none" w="med" len="med"/>
                    </a:lnT>
                  </a:tcPr>
                </a:tc>
                <a:tc>
                  <a:txBody>
                    <a:bodyPr/>
                    <a:lstStyle/>
                    <a:p>
                      <a:pPr algn="just">
                        <a:lnSpc>
                          <a:spcPct val="107000"/>
                        </a:lnSpc>
                        <a:spcAft>
                          <a:spcPts val="800"/>
                        </a:spcAft>
                      </a:pPr>
                      <a:r>
                        <a:rPr lang="en-US" sz="1400" dirty="0">
                          <a:ln>
                            <a:noFill/>
                          </a:ln>
                          <a:effectLst/>
                          <a:uFill>
                            <a:solidFill>
                              <a:srgbClr val="000000"/>
                            </a:solidFill>
                          </a:uFill>
                        </a:rPr>
                        <a:t>type of drive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3697602499"/>
                  </a:ext>
                </a:extLst>
              </a:tr>
              <a:tr h="312072">
                <a:tc>
                  <a:txBody>
                    <a:bodyPr/>
                    <a:lstStyle/>
                    <a:p>
                      <a:pPr algn="just">
                        <a:lnSpc>
                          <a:spcPct val="107000"/>
                        </a:lnSpc>
                        <a:spcAft>
                          <a:spcPts val="800"/>
                        </a:spcAft>
                      </a:pPr>
                      <a:r>
                        <a:rPr lang="en-US" sz="1400" dirty="0">
                          <a:ln>
                            <a:noFill/>
                          </a:ln>
                          <a:effectLst/>
                          <a:uFill>
                            <a:solidFill>
                              <a:srgbClr val="000000"/>
                            </a:solidFill>
                          </a:uFill>
                        </a:rPr>
                        <a:t>size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400" dirty="0">
                          <a:ln>
                            <a:noFill/>
                          </a:ln>
                          <a:effectLst/>
                          <a:uFill>
                            <a:solidFill>
                              <a:srgbClr val="000000"/>
                            </a:solidFill>
                          </a:uFill>
                        </a:rPr>
                        <a:t>size of vehicle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3525839387"/>
                  </a:ext>
                </a:extLst>
              </a:tr>
              <a:tr h="312072">
                <a:tc>
                  <a:txBody>
                    <a:bodyPr/>
                    <a:lstStyle/>
                    <a:p>
                      <a:pPr algn="just">
                        <a:lnSpc>
                          <a:spcPct val="107000"/>
                        </a:lnSpc>
                        <a:spcAft>
                          <a:spcPts val="800"/>
                        </a:spcAft>
                      </a:pPr>
                      <a:r>
                        <a:rPr lang="en-US" sz="1400" dirty="0">
                          <a:ln>
                            <a:noFill/>
                          </a:ln>
                          <a:effectLst/>
                          <a:uFill>
                            <a:solidFill>
                              <a:srgbClr val="000000"/>
                            </a:solidFill>
                          </a:uFill>
                        </a:rPr>
                        <a:t>type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400" dirty="0">
                          <a:ln>
                            <a:noFill/>
                          </a:ln>
                          <a:effectLst/>
                          <a:uFill>
                            <a:solidFill>
                              <a:srgbClr val="000000"/>
                            </a:solidFill>
                          </a:uFill>
                        </a:rPr>
                        <a:t>generic type of vehicle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3496389083"/>
                  </a:ext>
                </a:extLst>
              </a:tr>
              <a:tr h="312072">
                <a:tc>
                  <a:txBody>
                    <a:bodyPr/>
                    <a:lstStyle/>
                    <a:p>
                      <a:pPr algn="just">
                        <a:lnSpc>
                          <a:spcPct val="107000"/>
                        </a:lnSpc>
                        <a:spcAft>
                          <a:spcPts val="800"/>
                        </a:spcAft>
                      </a:pPr>
                      <a:r>
                        <a:rPr lang="en-US" sz="1400" dirty="0">
                          <a:ln>
                            <a:noFill/>
                          </a:ln>
                          <a:effectLst/>
                          <a:uFill>
                            <a:solidFill>
                              <a:srgbClr val="000000"/>
                            </a:solidFill>
                          </a:uFill>
                        </a:rPr>
                        <a:t>paint_color</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400" dirty="0">
                          <a:ln>
                            <a:noFill/>
                          </a:ln>
                          <a:effectLst/>
                          <a:uFill>
                            <a:solidFill>
                              <a:srgbClr val="000000"/>
                            </a:solidFill>
                          </a:uFill>
                        </a:rPr>
                        <a:t>color of vehicle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2636911298"/>
                  </a:ext>
                </a:extLst>
              </a:tr>
              <a:tr h="312072">
                <a:tc>
                  <a:txBody>
                    <a:bodyPr/>
                    <a:lstStyle/>
                    <a:p>
                      <a:pPr algn="just">
                        <a:lnSpc>
                          <a:spcPct val="107000"/>
                        </a:lnSpc>
                        <a:spcAft>
                          <a:spcPts val="800"/>
                        </a:spcAft>
                      </a:pPr>
                      <a:r>
                        <a:rPr lang="en-US" sz="1400" dirty="0">
                          <a:ln>
                            <a:noFill/>
                          </a:ln>
                          <a:effectLst/>
                          <a:uFill>
                            <a:solidFill>
                              <a:srgbClr val="000000"/>
                            </a:solidFill>
                          </a:uFill>
                        </a:rPr>
                        <a:t>image_url</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400" dirty="0">
                          <a:ln>
                            <a:noFill/>
                          </a:ln>
                          <a:effectLst/>
                          <a:uFill>
                            <a:solidFill>
                              <a:srgbClr val="000000"/>
                            </a:solidFill>
                          </a:uFill>
                        </a:rPr>
                        <a:t>image URL</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2735835638"/>
                  </a:ext>
                </a:extLst>
              </a:tr>
              <a:tr h="312072">
                <a:tc>
                  <a:txBody>
                    <a:bodyPr/>
                    <a:lstStyle/>
                    <a:p>
                      <a:pPr algn="just">
                        <a:lnSpc>
                          <a:spcPct val="107000"/>
                        </a:lnSpc>
                        <a:spcAft>
                          <a:spcPts val="800"/>
                        </a:spcAft>
                      </a:pPr>
                      <a:r>
                        <a:rPr lang="en-US" sz="1400" dirty="0">
                          <a:ln>
                            <a:noFill/>
                          </a:ln>
                          <a:effectLst/>
                          <a:uFill>
                            <a:solidFill>
                              <a:srgbClr val="000000"/>
                            </a:solidFill>
                          </a:uFill>
                        </a:rPr>
                        <a:t>description</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400" dirty="0">
                          <a:ln>
                            <a:noFill/>
                          </a:ln>
                          <a:effectLst/>
                          <a:uFill>
                            <a:solidFill>
                              <a:srgbClr val="000000"/>
                            </a:solidFill>
                          </a:uFill>
                        </a:rPr>
                        <a:t>listed description of vehicle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551570491"/>
                  </a:ext>
                </a:extLst>
              </a:tr>
              <a:tr h="422958">
                <a:tc>
                  <a:txBody>
                    <a:bodyPr/>
                    <a:lstStyle/>
                    <a:p>
                      <a:pPr algn="just">
                        <a:lnSpc>
                          <a:spcPct val="107000"/>
                        </a:lnSpc>
                        <a:spcAft>
                          <a:spcPts val="800"/>
                        </a:spcAft>
                      </a:pPr>
                      <a:r>
                        <a:rPr lang="en-US" sz="1400" dirty="0">
                          <a:ln>
                            <a:noFill/>
                          </a:ln>
                          <a:effectLst/>
                          <a:uFill>
                            <a:solidFill>
                              <a:srgbClr val="000000"/>
                            </a:solidFill>
                          </a:uFill>
                        </a:rPr>
                        <a:t>county</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400" dirty="0">
                          <a:ln>
                            <a:noFill/>
                          </a:ln>
                          <a:effectLst/>
                          <a:uFill>
                            <a:solidFill>
                              <a:srgbClr val="000000"/>
                            </a:solidFill>
                          </a:uFill>
                        </a:rPr>
                        <a:t>useless column left in by mistake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3669856034"/>
                  </a:ext>
                </a:extLst>
              </a:tr>
              <a:tr h="312072">
                <a:tc>
                  <a:txBody>
                    <a:bodyPr/>
                    <a:lstStyle/>
                    <a:p>
                      <a:pPr algn="just">
                        <a:lnSpc>
                          <a:spcPct val="107000"/>
                        </a:lnSpc>
                        <a:spcAft>
                          <a:spcPts val="800"/>
                        </a:spcAft>
                      </a:pPr>
                      <a:r>
                        <a:rPr lang="en-US" sz="1400" dirty="0">
                          <a:ln>
                            <a:noFill/>
                          </a:ln>
                          <a:effectLst/>
                          <a:uFill>
                            <a:solidFill>
                              <a:srgbClr val="000000"/>
                            </a:solidFill>
                          </a:uFill>
                        </a:rPr>
                        <a:t>state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400" dirty="0">
                          <a:ln>
                            <a:noFill/>
                          </a:ln>
                          <a:effectLst/>
                          <a:uFill>
                            <a:solidFill>
                              <a:srgbClr val="000000"/>
                            </a:solidFill>
                          </a:uFill>
                        </a:rPr>
                        <a:t>state of listing</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2573325021"/>
                  </a:ext>
                </a:extLst>
              </a:tr>
              <a:tr h="312072">
                <a:tc>
                  <a:txBody>
                    <a:bodyPr/>
                    <a:lstStyle/>
                    <a:p>
                      <a:pPr algn="just">
                        <a:lnSpc>
                          <a:spcPct val="107000"/>
                        </a:lnSpc>
                        <a:spcAft>
                          <a:spcPts val="800"/>
                        </a:spcAft>
                      </a:pPr>
                      <a:r>
                        <a:rPr lang="en-US" sz="1400" dirty="0">
                          <a:ln>
                            <a:noFill/>
                          </a:ln>
                          <a:effectLst/>
                          <a:uFill>
                            <a:solidFill>
                              <a:srgbClr val="000000"/>
                            </a:solidFill>
                          </a:uFill>
                        </a:rPr>
                        <a:t>lat</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400" dirty="0">
                          <a:ln>
                            <a:noFill/>
                          </a:ln>
                          <a:effectLst/>
                          <a:uFill>
                            <a:solidFill>
                              <a:srgbClr val="000000"/>
                            </a:solidFill>
                          </a:uFill>
                        </a:rPr>
                        <a:t>latitude of listing</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444138888"/>
                  </a:ext>
                </a:extLst>
              </a:tr>
              <a:tr h="312072">
                <a:tc>
                  <a:txBody>
                    <a:bodyPr/>
                    <a:lstStyle/>
                    <a:p>
                      <a:pPr algn="just">
                        <a:lnSpc>
                          <a:spcPct val="107000"/>
                        </a:lnSpc>
                        <a:spcAft>
                          <a:spcPts val="800"/>
                        </a:spcAft>
                      </a:pPr>
                      <a:r>
                        <a:rPr lang="en-US" sz="1400" dirty="0">
                          <a:ln>
                            <a:noFill/>
                          </a:ln>
                          <a:effectLst/>
                          <a:uFill>
                            <a:solidFill>
                              <a:srgbClr val="000000"/>
                            </a:solidFill>
                          </a:uFill>
                        </a:rPr>
                        <a:t>long</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400" dirty="0">
                          <a:ln>
                            <a:noFill/>
                          </a:ln>
                          <a:effectLst/>
                          <a:uFill>
                            <a:solidFill>
                              <a:srgbClr val="000000"/>
                            </a:solidFill>
                          </a:uFill>
                        </a:rPr>
                        <a:t>longitude of listing</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1290459455"/>
                  </a:ext>
                </a:extLst>
              </a:tr>
              <a:tr h="312072">
                <a:tc>
                  <a:txBody>
                    <a:bodyPr/>
                    <a:lstStyle/>
                    <a:p>
                      <a:pPr algn="just">
                        <a:lnSpc>
                          <a:spcPct val="107000"/>
                        </a:lnSpc>
                        <a:spcAft>
                          <a:spcPts val="800"/>
                        </a:spcAft>
                      </a:pPr>
                      <a:r>
                        <a:rPr lang="en-US" sz="1400" dirty="0">
                          <a:ln>
                            <a:noFill/>
                          </a:ln>
                          <a:effectLst/>
                          <a:uFill>
                            <a:solidFill>
                              <a:srgbClr val="000000"/>
                            </a:solidFill>
                          </a:uFill>
                        </a:rPr>
                        <a:t>posting_date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tc>
                  <a:txBody>
                    <a:bodyPr/>
                    <a:lstStyle/>
                    <a:p>
                      <a:pPr algn="just">
                        <a:lnSpc>
                          <a:spcPct val="107000"/>
                        </a:lnSpc>
                        <a:spcAft>
                          <a:spcPts val="800"/>
                        </a:spcAft>
                      </a:pPr>
                      <a:r>
                        <a:rPr lang="en-US" sz="1400" dirty="0">
                          <a:ln>
                            <a:noFill/>
                          </a:ln>
                          <a:effectLst/>
                          <a:uFill>
                            <a:solidFill>
                              <a:srgbClr val="000000"/>
                            </a:solidFill>
                          </a:uFill>
                        </a:rPr>
                        <a:t>posting date</a:t>
                      </a:r>
                      <a:endParaRPr lang="en-IN" sz="1400" dirty="0">
                        <a:ln>
                          <a:noFill/>
                        </a:ln>
                        <a:solidFill>
                          <a:srgbClr val="000000"/>
                        </a:solidFill>
                        <a:effectLst/>
                        <a:uFill>
                          <a:solidFill>
                            <a:srgbClr val="000000"/>
                          </a:solidFill>
                        </a:uFill>
                        <a:latin typeface="Calibri" panose="020F0502020204030204" pitchFamily="34" charset="0"/>
                        <a:ea typeface="Arial Unicode MS"/>
                        <a:cs typeface="Arial Unicode MS"/>
                      </a:endParaRPr>
                    </a:p>
                  </a:txBody>
                  <a:tcPr marL="32517" marR="32517" marT="32517" marB="32517"/>
                </a:tc>
                <a:extLst>
                  <a:ext uri="{0D108BD9-81ED-4DB2-BD59-A6C34878D82A}">
                    <a16:rowId xmlns:a16="http://schemas.microsoft.com/office/drawing/2014/main" val="221801777"/>
                  </a:ext>
                </a:extLst>
              </a:tr>
            </a:tbl>
          </a:graphicData>
        </a:graphic>
      </p:graphicFrame>
    </p:spTree>
    <p:extLst>
      <p:ext uri="{BB962C8B-B14F-4D97-AF65-F5344CB8AC3E}">
        <p14:creationId xmlns:p14="http://schemas.microsoft.com/office/powerpoint/2010/main" val="185431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ACE8D8F-DE27-7CF0-C319-3CC0DBB8A3AF}"/>
              </a:ext>
            </a:extLst>
          </p:cNvPr>
          <p:cNvSpPr>
            <a:spLocks noGrp="1"/>
          </p:cNvSpPr>
          <p:nvPr>
            <p:ph type="title"/>
          </p:nvPr>
        </p:nvSpPr>
        <p:spPr>
          <a:xfrm>
            <a:off x="1309036" y="1004457"/>
            <a:ext cx="10959101" cy="915203"/>
          </a:xfrm>
        </p:spPr>
        <p:txBody>
          <a:bodyPr>
            <a:normAutofit fontScale="90000"/>
          </a:bodyPr>
          <a:lstStyle/>
          <a:p>
            <a:pPr algn="l"/>
            <a:r>
              <a:rPr lang="en-IN" dirty="0">
                <a:latin typeface="Arial Black" panose="020B0A04020102020204" pitchFamily="34" charset="0"/>
              </a:rPr>
              <a:t>DATA PREPARATION  </a:t>
            </a:r>
            <a:br>
              <a:rPr lang="en-IN" sz="2400" dirty="0">
                <a:latin typeface="Arial Black" panose="020B0A04020102020204" pitchFamily="34" charset="0"/>
              </a:rPr>
            </a:br>
            <a:br>
              <a:rPr lang="en-IN" sz="2400" dirty="0">
                <a:latin typeface="Arial Black" panose="020B0A04020102020204" pitchFamily="34" charset="0"/>
              </a:rPr>
            </a:br>
            <a:r>
              <a:rPr lang="en-IN" sz="2400" dirty="0">
                <a:latin typeface="Arial Black" panose="020B0A04020102020204" pitchFamily="34" charset="0"/>
              </a:rPr>
              <a:t>        INFORMATION OF THE DATA</a:t>
            </a:r>
            <a:r>
              <a:rPr lang="en-IN" sz="2400" dirty="0">
                <a:latin typeface="Algerian" panose="04020705040A02060702" pitchFamily="82" charset="0"/>
              </a:rPr>
              <a:t>:                                    </a:t>
            </a:r>
            <a:br>
              <a:rPr lang="en-IN" sz="2400" dirty="0">
                <a:latin typeface="Algerian" panose="04020705040A02060702" pitchFamily="82" charset="0"/>
              </a:rPr>
            </a:br>
            <a:br>
              <a:rPr lang="en-IN" dirty="0"/>
            </a:br>
            <a:endParaRPr lang="en-IN" dirty="0"/>
          </a:p>
        </p:txBody>
      </p:sp>
      <p:sp>
        <p:nvSpPr>
          <p:cNvPr id="3" name="TextBox 2">
            <a:extLst>
              <a:ext uri="{FF2B5EF4-FFF2-40B4-BE49-F238E27FC236}">
                <a16:creationId xmlns:a16="http://schemas.microsoft.com/office/drawing/2014/main" id="{9C55E4D8-9BCE-9B41-7D47-35BAC0B6BF8B}"/>
              </a:ext>
            </a:extLst>
          </p:cNvPr>
          <p:cNvSpPr txBox="1"/>
          <p:nvPr/>
        </p:nvSpPr>
        <p:spPr>
          <a:xfrm>
            <a:off x="2072640" y="2572512"/>
            <a:ext cx="2316480" cy="369332"/>
          </a:xfrm>
          <a:prstGeom prst="rect">
            <a:avLst/>
          </a:prstGeom>
          <a:noFill/>
        </p:spPr>
        <p:txBody>
          <a:bodyPr wrap="square" rtlCol="0">
            <a:spAutoFit/>
          </a:bodyPr>
          <a:lstStyle/>
          <a:p>
            <a:endParaRPr lang="en-US" dirty="0"/>
          </a:p>
        </p:txBody>
      </p:sp>
      <p:sp>
        <p:nvSpPr>
          <p:cNvPr id="5" name="TextBox 4">
            <a:extLst>
              <a:ext uri="{FF2B5EF4-FFF2-40B4-BE49-F238E27FC236}">
                <a16:creationId xmlns:a16="http://schemas.microsoft.com/office/drawing/2014/main" id="{EA15DD67-9739-6B57-2153-EA261916808A}"/>
              </a:ext>
            </a:extLst>
          </p:cNvPr>
          <p:cNvSpPr txBox="1"/>
          <p:nvPr/>
        </p:nvSpPr>
        <p:spPr>
          <a:xfrm>
            <a:off x="1309036" y="1698860"/>
            <a:ext cx="5563401" cy="4801314"/>
          </a:xfrm>
          <a:prstGeom prst="rect">
            <a:avLst/>
          </a:prstGeom>
          <a:noFill/>
        </p:spPr>
        <p:txBody>
          <a:bodyPr wrap="square" rtlCol="0">
            <a:spAutoFit/>
          </a:bodyPr>
          <a:lstStyle/>
          <a:p>
            <a:r>
              <a:rPr lang="en-IN" dirty="0"/>
              <a:t> </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r>
              <a:rPr lang="en-IN" dirty="0"/>
              <a:t>In our data we have 340999rows and 26 columns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Year and County are in float type. We have changed them to object .</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In our data , we have 24 duplicated rows</a:t>
            </a:r>
            <a:r>
              <a:rPr lang="en-IN" dirty="0"/>
              <a:t> which we have treated by dropping them</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r>
              <a:rPr lang="en-US" dirty="0"/>
              <a:t> </a:t>
            </a:r>
            <a:r>
              <a:rPr lang="en-IN" dirty="0"/>
              <a:t>In our data , we have attribute, URL , region_url , image_url , id , description which is not adding anything to the data.</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r>
              <a:rPr lang="en-IN" dirty="0"/>
              <a:t>we also have attributes region , lat  and log which indicates to the same information </a:t>
            </a:r>
          </a:p>
          <a:p>
            <a:pPr marL="285750" indent="-285750">
              <a:buFont typeface="Wingdings" panose="05000000000000000000" pitchFamily="2" charset="2"/>
              <a:buChar char="q"/>
            </a:pPr>
            <a:endParaRPr lang="en-US" dirty="0"/>
          </a:p>
        </p:txBody>
      </p:sp>
      <p:pic>
        <p:nvPicPr>
          <p:cNvPr id="7" name="Picture 6">
            <a:extLst>
              <a:ext uri="{FF2B5EF4-FFF2-40B4-BE49-F238E27FC236}">
                <a16:creationId xmlns:a16="http://schemas.microsoft.com/office/drawing/2014/main" id="{1154E303-36CE-AD80-70E2-8EAB2AD749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4962" y="613083"/>
            <a:ext cx="4250649" cy="6085668"/>
          </a:xfrm>
          <a:prstGeom prst="rect">
            <a:avLst/>
          </a:prstGeom>
          <a:solidFill>
            <a:srgbClr val="FFFFFF">
              <a:shade val="85000"/>
            </a:srgbClr>
          </a:solidFill>
          <a:ln w="88900" cap="sq">
            <a:solidFill>
              <a:schemeClr val="tx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44156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2C1D3-62DE-9E70-021D-7E45D8B76751}"/>
              </a:ext>
            </a:extLst>
          </p:cNvPr>
          <p:cNvSpPr>
            <a:spLocks noGrp="1"/>
          </p:cNvSpPr>
          <p:nvPr>
            <p:ph type="title"/>
          </p:nvPr>
        </p:nvSpPr>
        <p:spPr>
          <a:xfrm>
            <a:off x="469901" y="29563"/>
            <a:ext cx="11033124" cy="1574801"/>
          </a:xfrm>
        </p:spPr>
        <p:txBody>
          <a:bodyPr>
            <a:normAutofit/>
          </a:bodyPr>
          <a:lstStyle/>
          <a:p>
            <a:r>
              <a:rPr lang="en-IN" dirty="0">
                <a:latin typeface="Arial Black" panose="020B0A04020102020204" pitchFamily="34" charset="0"/>
              </a:rPr>
              <a:t>UNIVARIATE ANALYSIS </a:t>
            </a:r>
            <a:br>
              <a:rPr lang="en-IN" dirty="0">
                <a:latin typeface="Arial Black" panose="020B0A04020102020204" pitchFamily="34" charset="0"/>
              </a:rPr>
            </a:br>
            <a:r>
              <a:rPr lang="en-IN" dirty="0">
                <a:latin typeface="Arial Black" panose="020B0A04020102020204" pitchFamily="34" charset="0"/>
              </a:rPr>
              <a:t>NUMERICAL VARIABLEs  </a:t>
            </a:r>
            <a:r>
              <a:rPr lang="en-IN" dirty="0">
                <a:latin typeface="Algerian" panose="04020705040A02060702" pitchFamily="82" charset="0"/>
              </a:rPr>
              <a:t>- </a:t>
            </a:r>
            <a:r>
              <a:rPr lang="en-IN" sz="2200" b="1" dirty="0">
                <a:latin typeface="Arial" panose="020B0604020202020204" pitchFamily="34" charset="0"/>
                <a:cs typeface="Arial" panose="020B0604020202020204" pitchFamily="34" charset="0"/>
              </a:rPr>
              <a:t>Price, Odometer</a:t>
            </a:r>
            <a:endParaRPr lang="en-IN" sz="2200" b="1" dirty="0">
              <a:latin typeface="Algerian" panose="04020705040A02060702" pitchFamily="82" charset="0"/>
            </a:endParaRPr>
          </a:p>
        </p:txBody>
      </p:sp>
      <p:pic>
        <p:nvPicPr>
          <p:cNvPr id="9" name="Content Placeholder 8">
            <a:extLst>
              <a:ext uri="{FF2B5EF4-FFF2-40B4-BE49-F238E27FC236}">
                <a16:creationId xmlns:a16="http://schemas.microsoft.com/office/drawing/2014/main" id="{2EAE8396-C730-3888-55B9-CB410552EE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52713" y="1847051"/>
            <a:ext cx="4604271" cy="316389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F7214B90-B718-E91C-A53A-29A2293747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5018" y="3530977"/>
            <a:ext cx="5067588" cy="329746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 name="TextBox 2">
            <a:extLst>
              <a:ext uri="{FF2B5EF4-FFF2-40B4-BE49-F238E27FC236}">
                <a16:creationId xmlns:a16="http://schemas.microsoft.com/office/drawing/2014/main" id="{38FD06F1-ACDC-FE87-B9D1-E0EB63086C0D}"/>
              </a:ext>
            </a:extLst>
          </p:cNvPr>
          <p:cNvSpPr txBox="1"/>
          <p:nvPr/>
        </p:nvSpPr>
        <p:spPr>
          <a:xfrm>
            <a:off x="6898756" y="2300437"/>
            <a:ext cx="4604270" cy="707886"/>
          </a:xfrm>
          <a:prstGeom prst="rect">
            <a:avLst/>
          </a:prstGeom>
          <a:noFill/>
        </p:spPr>
        <p:txBody>
          <a:bodyPr wrap="square" rtlCol="0">
            <a:spAutoFit/>
          </a:bodyPr>
          <a:lstStyle/>
          <a:p>
            <a:pPr marL="285750" indent="-285750">
              <a:buFont typeface="Wingdings" panose="05000000000000000000" pitchFamily="2" charset="2"/>
              <a:buChar char="q"/>
            </a:pPr>
            <a:r>
              <a:rPr lang="en-IN" dirty="0"/>
              <a:t> </a:t>
            </a:r>
            <a:r>
              <a:rPr lang="en-IN" sz="2000" dirty="0"/>
              <a:t>Price is kind of uniformly distributed having skewness 0.47 and kurtosis -0.91</a:t>
            </a:r>
          </a:p>
        </p:txBody>
      </p:sp>
      <p:sp>
        <p:nvSpPr>
          <p:cNvPr id="4" name="TextBox 3">
            <a:extLst>
              <a:ext uri="{FF2B5EF4-FFF2-40B4-BE49-F238E27FC236}">
                <a16:creationId xmlns:a16="http://schemas.microsoft.com/office/drawing/2014/main" id="{F4C52F83-4A76-3FD3-1716-31AC5D14B915}"/>
              </a:ext>
            </a:extLst>
          </p:cNvPr>
          <p:cNvSpPr txBox="1"/>
          <p:nvPr/>
        </p:nvSpPr>
        <p:spPr>
          <a:xfrm>
            <a:off x="852714" y="5678504"/>
            <a:ext cx="5165082" cy="707886"/>
          </a:xfrm>
          <a:prstGeom prst="rect">
            <a:avLst/>
          </a:prstGeom>
          <a:noFill/>
        </p:spPr>
        <p:txBody>
          <a:bodyPr wrap="square" rtlCol="0">
            <a:spAutoFit/>
          </a:bodyPr>
          <a:lstStyle/>
          <a:p>
            <a:pPr marL="342900" indent="-342900">
              <a:buFont typeface="Wingdings" panose="05000000000000000000" pitchFamily="2" charset="2"/>
              <a:buChar char="q"/>
            </a:pPr>
            <a:r>
              <a:rPr lang="en-IN" sz="2000" dirty="0"/>
              <a:t>Odometer is highly skewed with skewness of 39.81 and kurtosis 1896.33</a:t>
            </a:r>
          </a:p>
        </p:txBody>
      </p:sp>
    </p:spTree>
    <p:extLst>
      <p:ext uri="{BB962C8B-B14F-4D97-AF65-F5344CB8AC3E}">
        <p14:creationId xmlns:p14="http://schemas.microsoft.com/office/powerpoint/2010/main" val="4250357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2257A-D475-76DF-4E4D-54765D745F10}"/>
              </a:ext>
            </a:extLst>
          </p:cNvPr>
          <p:cNvSpPr>
            <a:spLocks noGrp="1"/>
          </p:cNvSpPr>
          <p:nvPr>
            <p:ph type="title"/>
          </p:nvPr>
        </p:nvSpPr>
        <p:spPr>
          <a:xfrm>
            <a:off x="1636445" y="207956"/>
            <a:ext cx="8031213" cy="745422"/>
          </a:xfrm>
        </p:spPr>
        <p:txBody>
          <a:bodyPr>
            <a:normAutofit fontScale="90000"/>
          </a:bodyPr>
          <a:lstStyle/>
          <a:p>
            <a:r>
              <a:rPr lang="en-IN" dirty="0">
                <a:latin typeface="Arial Black" panose="020B0A04020102020204" pitchFamily="34" charset="0"/>
              </a:rPr>
              <a:t>UNIVARIATE ANALYSIS </a:t>
            </a:r>
            <a:br>
              <a:rPr lang="en-IN" dirty="0">
                <a:latin typeface="Arial Black" panose="020B0A04020102020204" pitchFamily="34" charset="0"/>
              </a:rPr>
            </a:br>
            <a:r>
              <a:rPr lang="en-IN" dirty="0">
                <a:latin typeface="Arial Black" panose="020B0A04020102020204" pitchFamily="34" charset="0"/>
              </a:rPr>
              <a:t>CATEGORICAL VARIABLES</a:t>
            </a:r>
          </a:p>
        </p:txBody>
      </p:sp>
      <p:pic>
        <p:nvPicPr>
          <p:cNvPr id="6" name="Picture 5">
            <a:extLst>
              <a:ext uri="{FF2B5EF4-FFF2-40B4-BE49-F238E27FC236}">
                <a16:creationId xmlns:a16="http://schemas.microsoft.com/office/drawing/2014/main" id="{109FBCA5-54DC-7142-D79A-2184CB4324FA}"/>
              </a:ext>
            </a:extLst>
          </p:cNvPr>
          <p:cNvPicPr>
            <a:picLocks noChangeAspect="1"/>
          </p:cNvPicPr>
          <p:nvPr/>
        </p:nvPicPr>
        <p:blipFill rotWithShape="1">
          <a:blip r:embed="rId2">
            <a:extLst>
              <a:ext uri="{28A0092B-C50C-407E-A947-70E740481C1C}">
                <a14:useLocalDpi xmlns:a14="http://schemas.microsoft.com/office/drawing/2010/main" val="0"/>
              </a:ext>
            </a:extLst>
          </a:blip>
          <a:srcRect l="22412" t="10000" r="20521" b="9259"/>
          <a:stretch/>
        </p:blipFill>
        <p:spPr>
          <a:xfrm>
            <a:off x="460655" y="1386486"/>
            <a:ext cx="3320235" cy="206378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0" name="TextBox 9">
            <a:extLst>
              <a:ext uri="{FF2B5EF4-FFF2-40B4-BE49-F238E27FC236}">
                <a16:creationId xmlns:a16="http://schemas.microsoft.com/office/drawing/2014/main" id="{2ADF08CA-6711-B3BD-F365-4B1788D548C8}"/>
              </a:ext>
            </a:extLst>
          </p:cNvPr>
          <p:cNvSpPr txBox="1"/>
          <p:nvPr/>
        </p:nvSpPr>
        <p:spPr>
          <a:xfrm rot="10800000" flipV="1">
            <a:off x="6880860" y="3450271"/>
            <a:ext cx="5166360" cy="646331"/>
          </a:xfrm>
          <a:prstGeom prst="rect">
            <a:avLst/>
          </a:prstGeom>
          <a:noFill/>
        </p:spPr>
        <p:txBody>
          <a:bodyPr wrap="square" numCol="2" rtlCol="0">
            <a:spAutoFit/>
          </a:bodyPr>
          <a:lstStyle/>
          <a:p>
            <a:pPr lvl="6" algn="just"/>
            <a:r>
              <a:rPr lang="en-IN" noProof="1">
                <a:latin typeface="Arial" panose="020B0604020202020204" pitchFamily="34" charset="0"/>
                <a:cs typeface="Arial" panose="020B0604020202020204" pitchFamily="34" charset="0"/>
              </a:rPr>
              <a:t> </a:t>
            </a:r>
          </a:p>
          <a:p>
            <a:pPr algn="just"/>
            <a:r>
              <a:rPr lang="en-IN" noProof="1">
                <a:latin typeface="Arial" panose="020B0604020202020204" pitchFamily="34" charset="0"/>
                <a:cs typeface="Arial" panose="020B0604020202020204" pitchFamily="34" charset="0"/>
              </a:rPr>
              <a:t> </a:t>
            </a:r>
            <a:endParaRPr lang="en-IN" dirty="0"/>
          </a:p>
        </p:txBody>
      </p:sp>
      <p:sp>
        <p:nvSpPr>
          <p:cNvPr id="4" name="TextBox 3">
            <a:extLst>
              <a:ext uri="{FF2B5EF4-FFF2-40B4-BE49-F238E27FC236}">
                <a16:creationId xmlns:a16="http://schemas.microsoft.com/office/drawing/2014/main" id="{E721232C-21A5-EA6B-BB32-F3300434D1D5}"/>
              </a:ext>
            </a:extLst>
          </p:cNvPr>
          <p:cNvSpPr txBox="1"/>
          <p:nvPr/>
        </p:nvSpPr>
        <p:spPr>
          <a:xfrm>
            <a:off x="7902358" y="1108989"/>
            <a:ext cx="3530600" cy="2862322"/>
          </a:xfrm>
          <a:prstGeom prst="rect">
            <a:avLst/>
          </a:prstGeom>
          <a:noFill/>
        </p:spPr>
        <p:txBody>
          <a:bodyPr wrap="square" rtlCol="0">
            <a:spAutoFit/>
          </a:bodyPr>
          <a:lstStyle/>
          <a:p>
            <a:pPr marL="285750" indent="-285750">
              <a:buFont typeface="Wingdings" panose="05000000000000000000" pitchFamily="2" charset="2"/>
              <a:buChar char="q"/>
            </a:pPr>
            <a:r>
              <a:rPr lang="en-IN" dirty="0"/>
              <a:t>We can see that there are number of  manufactures </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r>
              <a:rPr lang="en-IN" dirty="0"/>
              <a:t>The sale of car from FORD is the highest followed by Chevrolet and Toyota</a:t>
            </a:r>
          </a:p>
          <a:p>
            <a:pPr marL="285750" indent="-285750">
              <a:buFont typeface="Wingdings" panose="05000000000000000000" pitchFamily="2" charset="2"/>
              <a:buChar char="q"/>
            </a:pPr>
            <a:r>
              <a:rPr lang="en-IN" dirty="0"/>
              <a:t>And miniumun sale is from aston-martin,morgan and Ferrari</a:t>
            </a:r>
          </a:p>
          <a:p>
            <a:endParaRPr lang="en-IN" dirty="0"/>
          </a:p>
        </p:txBody>
      </p:sp>
      <p:pic>
        <p:nvPicPr>
          <p:cNvPr id="5" name="Picture 4">
            <a:extLst>
              <a:ext uri="{FF2B5EF4-FFF2-40B4-BE49-F238E27FC236}">
                <a16:creationId xmlns:a16="http://schemas.microsoft.com/office/drawing/2014/main" id="{15F33CD0-FE9A-2F14-EDD8-AA4B4AF7F83E}"/>
              </a:ext>
            </a:extLst>
          </p:cNvPr>
          <p:cNvPicPr>
            <a:picLocks noChangeAspect="1"/>
          </p:cNvPicPr>
          <p:nvPr/>
        </p:nvPicPr>
        <p:blipFill rotWithShape="1">
          <a:blip r:embed="rId3">
            <a:extLst>
              <a:ext uri="{28A0092B-C50C-407E-A947-70E740481C1C}">
                <a14:useLocalDpi xmlns:a14="http://schemas.microsoft.com/office/drawing/2010/main" val="0"/>
              </a:ext>
            </a:extLst>
          </a:blip>
          <a:srcRect l="31979" t="15000" r="11562" b="8889"/>
          <a:stretch/>
        </p:blipFill>
        <p:spPr>
          <a:xfrm>
            <a:off x="4621489" y="4156245"/>
            <a:ext cx="3099884" cy="19760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id="{761690A9-5620-F185-F57E-AFA788EF6C59}"/>
              </a:ext>
            </a:extLst>
          </p:cNvPr>
          <p:cNvSpPr txBox="1"/>
          <p:nvPr/>
        </p:nvSpPr>
        <p:spPr>
          <a:xfrm>
            <a:off x="7872337" y="3407729"/>
            <a:ext cx="4102818" cy="646331"/>
          </a:xfrm>
          <a:prstGeom prst="rect">
            <a:avLst/>
          </a:prstGeom>
          <a:noFill/>
        </p:spPr>
        <p:txBody>
          <a:bodyPr wrap="square" rtlCol="0">
            <a:spAutoFit/>
          </a:bodyPr>
          <a:lstStyle/>
          <a:p>
            <a:pPr marL="285750" indent="-285750">
              <a:buFont typeface="Wingdings" panose="05000000000000000000" pitchFamily="2" charset="2"/>
              <a:buChar char="q"/>
            </a:pPr>
            <a:r>
              <a:rPr lang="en-IN" dirty="0"/>
              <a:t>The number of Full size cars are more </a:t>
            </a:r>
          </a:p>
          <a:p>
            <a:r>
              <a:rPr lang="en-IN" dirty="0"/>
              <a:t>followed by mid-size </a:t>
            </a:r>
          </a:p>
        </p:txBody>
      </p:sp>
      <p:pic>
        <p:nvPicPr>
          <p:cNvPr id="3" name="Picture 2">
            <a:extLst>
              <a:ext uri="{FF2B5EF4-FFF2-40B4-BE49-F238E27FC236}">
                <a16:creationId xmlns:a16="http://schemas.microsoft.com/office/drawing/2014/main" id="{14B5BB8E-A3E4-448A-2CCB-657DE7230A0D}"/>
              </a:ext>
            </a:extLst>
          </p:cNvPr>
          <p:cNvPicPr>
            <a:picLocks noChangeAspect="1"/>
          </p:cNvPicPr>
          <p:nvPr/>
        </p:nvPicPr>
        <p:blipFill rotWithShape="1">
          <a:blip r:embed="rId4">
            <a:extLst>
              <a:ext uri="{28A0092B-C50C-407E-A947-70E740481C1C}">
                <a14:useLocalDpi xmlns:a14="http://schemas.microsoft.com/office/drawing/2010/main" val="0"/>
              </a:ext>
            </a:extLst>
          </a:blip>
          <a:srcRect l="19792" t="16666" r="23333" b="8519"/>
          <a:stretch/>
        </p:blipFill>
        <p:spPr>
          <a:xfrm>
            <a:off x="4325751" y="1333730"/>
            <a:ext cx="3320235" cy="21165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id="{511206BC-9FB7-FB8E-86ED-8B42CB549BEA}"/>
              </a:ext>
            </a:extLst>
          </p:cNvPr>
          <p:cNvPicPr>
            <a:picLocks noChangeAspect="1"/>
          </p:cNvPicPr>
          <p:nvPr/>
        </p:nvPicPr>
        <p:blipFill rotWithShape="1">
          <a:blip r:embed="rId5">
            <a:extLst>
              <a:ext uri="{28A0092B-C50C-407E-A947-70E740481C1C}">
                <a14:useLocalDpi xmlns:a14="http://schemas.microsoft.com/office/drawing/2010/main" val="0"/>
              </a:ext>
            </a:extLst>
          </a:blip>
          <a:srcRect l="15001" t="31852" r="7708" b="20741"/>
          <a:stretch/>
        </p:blipFill>
        <p:spPr>
          <a:xfrm>
            <a:off x="454569" y="3971311"/>
            <a:ext cx="4029152" cy="21610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1" name="TextBox 10">
            <a:extLst>
              <a:ext uri="{FF2B5EF4-FFF2-40B4-BE49-F238E27FC236}">
                <a16:creationId xmlns:a16="http://schemas.microsoft.com/office/drawing/2014/main" id="{0BDC4E7F-0E8F-EB46-E48E-3E34611CBCBC}"/>
              </a:ext>
            </a:extLst>
          </p:cNvPr>
          <p:cNvSpPr txBox="1"/>
          <p:nvPr/>
        </p:nvSpPr>
        <p:spPr>
          <a:xfrm>
            <a:off x="7944402" y="4156245"/>
            <a:ext cx="4102818" cy="923330"/>
          </a:xfrm>
          <a:prstGeom prst="rect">
            <a:avLst/>
          </a:prstGeom>
          <a:noFill/>
        </p:spPr>
        <p:txBody>
          <a:bodyPr wrap="square">
            <a:spAutoFit/>
          </a:bodyPr>
          <a:lstStyle/>
          <a:p>
            <a:pPr marL="285750" indent="-285750">
              <a:buFont typeface="Wingdings" panose="05000000000000000000" pitchFamily="2" charset="2"/>
              <a:buChar char="q"/>
            </a:pPr>
            <a:r>
              <a:rPr lang="en-IN" sz="1800" dirty="0"/>
              <a:t>The Number of  sedan type cars is most, followed by SUV and pickup. Where the least is bus and off road.</a:t>
            </a:r>
          </a:p>
        </p:txBody>
      </p:sp>
      <p:sp>
        <p:nvSpPr>
          <p:cNvPr id="13" name="TextBox 12">
            <a:extLst>
              <a:ext uri="{FF2B5EF4-FFF2-40B4-BE49-F238E27FC236}">
                <a16:creationId xmlns:a16="http://schemas.microsoft.com/office/drawing/2014/main" id="{588F57BF-D45B-8B44-61CC-19145F4D9922}"/>
              </a:ext>
            </a:extLst>
          </p:cNvPr>
          <p:cNvSpPr txBox="1"/>
          <p:nvPr/>
        </p:nvSpPr>
        <p:spPr>
          <a:xfrm>
            <a:off x="7944402" y="5156078"/>
            <a:ext cx="4307440" cy="1200329"/>
          </a:xfrm>
          <a:prstGeom prst="rect">
            <a:avLst/>
          </a:prstGeom>
          <a:noFill/>
        </p:spPr>
        <p:txBody>
          <a:bodyPr wrap="square">
            <a:spAutoFit/>
          </a:bodyPr>
          <a:lstStyle/>
          <a:p>
            <a:pPr marL="285750" indent="-285750">
              <a:buFont typeface="Wingdings" panose="05000000000000000000" pitchFamily="2" charset="2"/>
              <a:buChar char="q"/>
            </a:pPr>
            <a:r>
              <a:rPr lang="en-IN" sz="1800" dirty="0"/>
              <a:t>The use of pre-owned cars is in increasing trend. </a:t>
            </a:r>
            <a:br>
              <a:rPr lang="en-IN" sz="1800" dirty="0"/>
            </a:br>
            <a:r>
              <a:rPr lang="en-IN" sz="1800" dirty="0"/>
              <a:t>Most number of cars are sold  from 2013 manufactured.</a:t>
            </a:r>
          </a:p>
        </p:txBody>
      </p:sp>
      <p:sp>
        <p:nvSpPr>
          <p:cNvPr id="14" name="TextBox 13">
            <a:extLst>
              <a:ext uri="{FF2B5EF4-FFF2-40B4-BE49-F238E27FC236}">
                <a16:creationId xmlns:a16="http://schemas.microsoft.com/office/drawing/2014/main" id="{3EE0B67C-AA1E-D182-42FF-22644F2CBA67}"/>
              </a:ext>
            </a:extLst>
          </p:cNvPr>
          <p:cNvSpPr txBox="1"/>
          <p:nvPr/>
        </p:nvSpPr>
        <p:spPr>
          <a:xfrm>
            <a:off x="955497" y="3565133"/>
            <a:ext cx="3071973" cy="400110"/>
          </a:xfrm>
          <a:prstGeom prst="rect">
            <a:avLst/>
          </a:prstGeom>
          <a:noFill/>
        </p:spPr>
        <p:txBody>
          <a:bodyPr wrap="square" rtlCol="0">
            <a:spAutoFit/>
          </a:bodyPr>
          <a:lstStyle/>
          <a:p>
            <a:r>
              <a:rPr lang="en-IN" sz="2000" b="1" dirty="0"/>
              <a:t>Manufactures</a:t>
            </a:r>
          </a:p>
        </p:txBody>
      </p:sp>
      <p:sp>
        <p:nvSpPr>
          <p:cNvPr id="15" name="TextBox 14">
            <a:extLst>
              <a:ext uri="{FF2B5EF4-FFF2-40B4-BE49-F238E27FC236}">
                <a16:creationId xmlns:a16="http://schemas.microsoft.com/office/drawing/2014/main" id="{D46564B1-9F5F-BF68-4089-CD156BE73B44}"/>
              </a:ext>
            </a:extLst>
          </p:cNvPr>
          <p:cNvSpPr txBox="1"/>
          <p:nvPr/>
        </p:nvSpPr>
        <p:spPr>
          <a:xfrm>
            <a:off x="4921321" y="3565133"/>
            <a:ext cx="1417342" cy="400110"/>
          </a:xfrm>
          <a:prstGeom prst="rect">
            <a:avLst/>
          </a:prstGeom>
          <a:noFill/>
        </p:spPr>
        <p:txBody>
          <a:bodyPr wrap="square" rtlCol="0">
            <a:spAutoFit/>
          </a:bodyPr>
          <a:lstStyle/>
          <a:p>
            <a:r>
              <a:rPr lang="en-US" sz="2000" b="1" dirty="0"/>
              <a:t>Types</a:t>
            </a:r>
            <a:endParaRPr lang="en-IN" sz="2000" b="1" dirty="0"/>
          </a:p>
        </p:txBody>
      </p:sp>
      <p:sp>
        <p:nvSpPr>
          <p:cNvPr id="16" name="TextBox 15">
            <a:extLst>
              <a:ext uri="{FF2B5EF4-FFF2-40B4-BE49-F238E27FC236}">
                <a16:creationId xmlns:a16="http://schemas.microsoft.com/office/drawing/2014/main" id="{FA75D573-1FA6-2010-279D-7A61F016106C}"/>
              </a:ext>
            </a:extLst>
          </p:cNvPr>
          <p:cNvSpPr txBox="1"/>
          <p:nvPr/>
        </p:nvSpPr>
        <p:spPr>
          <a:xfrm>
            <a:off x="1284270" y="6205591"/>
            <a:ext cx="2496620" cy="400110"/>
          </a:xfrm>
          <a:prstGeom prst="rect">
            <a:avLst/>
          </a:prstGeom>
          <a:noFill/>
        </p:spPr>
        <p:txBody>
          <a:bodyPr wrap="square" rtlCol="0">
            <a:spAutoFit/>
          </a:bodyPr>
          <a:lstStyle/>
          <a:p>
            <a:r>
              <a:rPr lang="en-US" sz="2000" b="1" dirty="0"/>
              <a:t>Years</a:t>
            </a:r>
            <a:endParaRPr lang="en-IN" sz="2000" b="1" dirty="0"/>
          </a:p>
        </p:txBody>
      </p:sp>
      <p:sp>
        <p:nvSpPr>
          <p:cNvPr id="17" name="TextBox 16">
            <a:extLst>
              <a:ext uri="{FF2B5EF4-FFF2-40B4-BE49-F238E27FC236}">
                <a16:creationId xmlns:a16="http://schemas.microsoft.com/office/drawing/2014/main" id="{C8880A96-DE03-8313-DD10-7198DFB47DE8}"/>
              </a:ext>
            </a:extLst>
          </p:cNvPr>
          <p:cNvSpPr txBox="1"/>
          <p:nvPr/>
        </p:nvSpPr>
        <p:spPr>
          <a:xfrm>
            <a:off x="4921321" y="6323322"/>
            <a:ext cx="1417342" cy="400110"/>
          </a:xfrm>
          <a:prstGeom prst="rect">
            <a:avLst/>
          </a:prstGeom>
          <a:noFill/>
        </p:spPr>
        <p:txBody>
          <a:bodyPr wrap="square" rtlCol="0">
            <a:spAutoFit/>
          </a:bodyPr>
          <a:lstStyle/>
          <a:p>
            <a:r>
              <a:rPr lang="en-US" sz="2000" b="1" dirty="0"/>
              <a:t>Size</a:t>
            </a:r>
            <a:endParaRPr lang="en-IN" sz="2000" b="1" dirty="0"/>
          </a:p>
        </p:txBody>
      </p:sp>
    </p:spTree>
    <p:extLst>
      <p:ext uri="{BB962C8B-B14F-4D97-AF65-F5344CB8AC3E}">
        <p14:creationId xmlns:p14="http://schemas.microsoft.com/office/powerpoint/2010/main" val="2192636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231BA75-8FD0-7FBF-CF1B-DD38097E2D33}"/>
              </a:ext>
            </a:extLst>
          </p:cNvPr>
          <p:cNvPicPr>
            <a:picLocks noChangeAspect="1"/>
          </p:cNvPicPr>
          <p:nvPr/>
        </p:nvPicPr>
        <p:blipFill rotWithShape="1">
          <a:blip r:embed="rId2">
            <a:extLst>
              <a:ext uri="{28A0092B-C50C-407E-A947-70E740481C1C}">
                <a14:useLocalDpi xmlns:a14="http://schemas.microsoft.com/office/drawing/2010/main" val="0"/>
              </a:ext>
            </a:extLst>
          </a:blip>
          <a:srcRect l="21250" t="21481" r="20625" b="7222"/>
          <a:stretch/>
        </p:blipFill>
        <p:spPr>
          <a:xfrm>
            <a:off x="461868" y="217019"/>
            <a:ext cx="3379373" cy="240825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a:extLst>
              <a:ext uri="{FF2B5EF4-FFF2-40B4-BE49-F238E27FC236}">
                <a16:creationId xmlns:a16="http://schemas.microsoft.com/office/drawing/2014/main" id="{D5D228BC-C3CF-8747-B958-D5A0D053BEA6}"/>
              </a:ext>
            </a:extLst>
          </p:cNvPr>
          <p:cNvSpPr txBox="1"/>
          <p:nvPr/>
        </p:nvSpPr>
        <p:spPr>
          <a:xfrm>
            <a:off x="7977377" y="477178"/>
            <a:ext cx="4857252" cy="1323439"/>
          </a:xfrm>
          <a:prstGeom prst="rect">
            <a:avLst/>
          </a:prstGeom>
          <a:noFill/>
        </p:spPr>
        <p:txBody>
          <a:bodyPr wrap="square" rtlCol="0">
            <a:spAutoFit/>
          </a:bodyPr>
          <a:lstStyle/>
          <a:p>
            <a:pPr marL="285750" indent="-285750">
              <a:buFont typeface="Wingdings" panose="05000000000000000000" pitchFamily="2" charset="2"/>
              <a:buChar char="q"/>
            </a:pPr>
            <a:r>
              <a:rPr lang="en-IN" sz="2000" dirty="0"/>
              <a:t>The number of cars which runs on gasoline are maximum.</a:t>
            </a:r>
          </a:p>
          <a:p>
            <a:pPr marL="285750" indent="-285750">
              <a:buFont typeface="Wingdings" panose="05000000000000000000" pitchFamily="2" charset="2"/>
              <a:buChar char="q"/>
            </a:pPr>
            <a:r>
              <a:rPr lang="en-IN" sz="2000" dirty="0"/>
              <a:t> whereas electric cars  count is least.</a:t>
            </a:r>
          </a:p>
          <a:p>
            <a:endParaRPr lang="en-IN" sz="2000" dirty="0"/>
          </a:p>
        </p:txBody>
      </p:sp>
      <p:pic>
        <p:nvPicPr>
          <p:cNvPr id="2" name="Picture 1">
            <a:extLst>
              <a:ext uri="{FF2B5EF4-FFF2-40B4-BE49-F238E27FC236}">
                <a16:creationId xmlns:a16="http://schemas.microsoft.com/office/drawing/2014/main" id="{02680595-C102-4551-C5B4-A94A088F3495}"/>
              </a:ext>
            </a:extLst>
          </p:cNvPr>
          <p:cNvPicPr>
            <a:picLocks noChangeAspect="1"/>
          </p:cNvPicPr>
          <p:nvPr/>
        </p:nvPicPr>
        <p:blipFill>
          <a:blip r:embed="rId3"/>
          <a:stretch>
            <a:fillRect/>
          </a:stretch>
        </p:blipFill>
        <p:spPr>
          <a:xfrm>
            <a:off x="343997" y="3457478"/>
            <a:ext cx="3919390" cy="2322777"/>
          </a:xfrm>
          <a:prstGeom prst="rect">
            <a:avLst/>
          </a:prstGeom>
        </p:spPr>
      </p:pic>
      <p:sp>
        <p:nvSpPr>
          <p:cNvPr id="8" name="TextBox 7">
            <a:extLst>
              <a:ext uri="{FF2B5EF4-FFF2-40B4-BE49-F238E27FC236}">
                <a16:creationId xmlns:a16="http://schemas.microsoft.com/office/drawing/2014/main" id="{ABBE3769-05FB-8602-208E-EABBD000D93A}"/>
              </a:ext>
            </a:extLst>
          </p:cNvPr>
          <p:cNvSpPr txBox="1"/>
          <p:nvPr/>
        </p:nvSpPr>
        <p:spPr>
          <a:xfrm>
            <a:off x="8408258" y="3910981"/>
            <a:ext cx="4338550" cy="707886"/>
          </a:xfrm>
          <a:prstGeom prst="rect">
            <a:avLst/>
          </a:prstGeom>
          <a:noFill/>
        </p:spPr>
        <p:txBody>
          <a:bodyPr wrap="square">
            <a:spAutoFit/>
          </a:bodyPr>
          <a:lstStyle/>
          <a:p>
            <a:pPr marL="285750" indent="-285750">
              <a:buFont typeface="Wingdings" panose="05000000000000000000" pitchFamily="2" charset="2"/>
              <a:buChar char="q"/>
            </a:pPr>
            <a:r>
              <a:rPr lang="en-US" sz="2000" dirty="0"/>
              <a:t>The max number of cars being   </a:t>
            </a:r>
          </a:p>
          <a:p>
            <a:r>
              <a:rPr lang="en-US" sz="2000" dirty="0"/>
              <a:t> sold are of 6,4,8 cylinders </a:t>
            </a:r>
          </a:p>
        </p:txBody>
      </p:sp>
      <p:pic>
        <p:nvPicPr>
          <p:cNvPr id="9" name="Picture 8">
            <a:extLst>
              <a:ext uri="{FF2B5EF4-FFF2-40B4-BE49-F238E27FC236}">
                <a16:creationId xmlns:a16="http://schemas.microsoft.com/office/drawing/2014/main" id="{E0738338-CE28-065E-E3F6-F3AA22022EAC}"/>
              </a:ext>
            </a:extLst>
          </p:cNvPr>
          <p:cNvPicPr>
            <a:picLocks noChangeAspect="1"/>
          </p:cNvPicPr>
          <p:nvPr/>
        </p:nvPicPr>
        <p:blipFill rotWithShape="1">
          <a:blip r:embed="rId4">
            <a:extLst>
              <a:ext uri="{28A0092B-C50C-407E-A947-70E740481C1C}">
                <a14:useLocalDpi xmlns:a14="http://schemas.microsoft.com/office/drawing/2010/main" val="0"/>
              </a:ext>
            </a:extLst>
          </a:blip>
          <a:srcRect l="13438" t="16666" r="29271" b="17223"/>
          <a:stretch/>
        </p:blipFill>
        <p:spPr>
          <a:xfrm>
            <a:off x="4376127" y="3524998"/>
            <a:ext cx="3919390" cy="225525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46FEDE86-F8FF-8750-C6C7-872BDE41CBD7}"/>
              </a:ext>
            </a:extLst>
          </p:cNvPr>
          <p:cNvPicPr>
            <a:picLocks noChangeAspect="1"/>
          </p:cNvPicPr>
          <p:nvPr/>
        </p:nvPicPr>
        <p:blipFill rotWithShape="1">
          <a:blip r:embed="rId5">
            <a:extLst>
              <a:ext uri="{28A0092B-C50C-407E-A947-70E740481C1C}">
                <a14:useLocalDpi xmlns:a14="http://schemas.microsoft.com/office/drawing/2010/main" val="0"/>
              </a:ext>
            </a:extLst>
          </a:blip>
          <a:srcRect l="31042" t="16852" r="12187" b="12778"/>
          <a:stretch/>
        </p:blipFill>
        <p:spPr>
          <a:xfrm>
            <a:off x="4105251" y="138966"/>
            <a:ext cx="3852045" cy="24682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3" name="TextBox 12">
            <a:extLst>
              <a:ext uri="{FF2B5EF4-FFF2-40B4-BE49-F238E27FC236}">
                <a16:creationId xmlns:a16="http://schemas.microsoft.com/office/drawing/2014/main" id="{0DB4DEB4-A8AE-9B4E-24C3-A83367ABA3FA}"/>
              </a:ext>
            </a:extLst>
          </p:cNvPr>
          <p:cNvSpPr txBox="1"/>
          <p:nvPr/>
        </p:nvSpPr>
        <p:spPr>
          <a:xfrm>
            <a:off x="7957296" y="1745238"/>
            <a:ext cx="4446141" cy="1754326"/>
          </a:xfrm>
          <a:prstGeom prst="rect">
            <a:avLst/>
          </a:prstGeom>
          <a:noFill/>
        </p:spPr>
        <p:txBody>
          <a:bodyPr wrap="square">
            <a:spAutoFit/>
          </a:bodyPr>
          <a:lstStyle/>
          <a:p>
            <a:pPr marL="285750" indent="-285750">
              <a:buFont typeface="Wingdings" panose="05000000000000000000" pitchFamily="2" charset="2"/>
              <a:buChar char="q"/>
            </a:pPr>
            <a:r>
              <a:rPr lang="en-IN" sz="1800" dirty="0"/>
              <a:t>Most number of cars for resale are listed from California .</a:t>
            </a:r>
          </a:p>
          <a:p>
            <a:pPr marL="285750" indent="-285750">
              <a:buFont typeface="Wingdings" panose="05000000000000000000" pitchFamily="2" charset="2"/>
              <a:buChar char="q"/>
            </a:pPr>
            <a:endParaRPr lang="en-IN" sz="1800" dirty="0"/>
          </a:p>
          <a:p>
            <a:pPr marL="285750" indent="-285750">
              <a:buFont typeface="Wingdings" panose="05000000000000000000" pitchFamily="2" charset="2"/>
              <a:buChar char="q"/>
            </a:pPr>
            <a:r>
              <a:rPr lang="en-IN" sz="1800" dirty="0"/>
              <a:t>While the least number of cars which are listed for resale are from  Wyoming.</a:t>
            </a:r>
            <a:br>
              <a:rPr lang="en-IN" sz="1800" dirty="0"/>
            </a:br>
            <a:endParaRPr lang="en-IN" sz="1800" dirty="0"/>
          </a:p>
        </p:txBody>
      </p:sp>
      <p:sp>
        <p:nvSpPr>
          <p:cNvPr id="15" name="TextBox 14">
            <a:extLst>
              <a:ext uri="{FF2B5EF4-FFF2-40B4-BE49-F238E27FC236}">
                <a16:creationId xmlns:a16="http://schemas.microsoft.com/office/drawing/2014/main" id="{73BF4590-9898-6565-9E97-F1B4BFF7FE51}"/>
              </a:ext>
            </a:extLst>
          </p:cNvPr>
          <p:cNvSpPr txBox="1"/>
          <p:nvPr/>
        </p:nvSpPr>
        <p:spPr>
          <a:xfrm>
            <a:off x="8408258" y="4895345"/>
            <a:ext cx="3717816" cy="1200329"/>
          </a:xfrm>
          <a:prstGeom prst="rect">
            <a:avLst/>
          </a:prstGeom>
          <a:noFill/>
        </p:spPr>
        <p:txBody>
          <a:bodyPr wrap="square">
            <a:spAutoFit/>
          </a:bodyPr>
          <a:lstStyle/>
          <a:p>
            <a:pPr marL="285750" indent="-285750">
              <a:buFont typeface="Wingdings" panose="05000000000000000000" pitchFamily="2" charset="2"/>
              <a:buChar char="q"/>
            </a:pPr>
            <a:r>
              <a:rPr lang="en-IN" sz="1800" dirty="0"/>
              <a:t>Most care being sold are of white color , followed by black and silver </a:t>
            </a:r>
          </a:p>
          <a:p>
            <a:pPr marL="285750" indent="-285750">
              <a:buFont typeface="Wingdings" panose="05000000000000000000" pitchFamily="2" charset="2"/>
              <a:buChar char="q"/>
            </a:pPr>
            <a:r>
              <a:rPr lang="en-IN" sz="1800" dirty="0"/>
              <a:t>While the least  sold cars are of purple</a:t>
            </a:r>
            <a:r>
              <a:rPr lang="en-IN" dirty="0"/>
              <a:t>.</a:t>
            </a:r>
          </a:p>
        </p:txBody>
      </p:sp>
      <p:sp>
        <p:nvSpPr>
          <p:cNvPr id="16" name="TextBox 15">
            <a:extLst>
              <a:ext uri="{FF2B5EF4-FFF2-40B4-BE49-F238E27FC236}">
                <a16:creationId xmlns:a16="http://schemas.microsoft.com/office/drawing/2014/main" id="{CDC9B936-81C6-7DFC-4A34-2EC57D23C547}"/>
              </a:ext>
            </a:extLst>
          </p:cNvPr>
          <p:cNvSpPr txBox="1"/>
          <p:nvPr/>
        </p:nvSpPr>
        <p:spPr>
          <a:xfrm>
            <a:off x="1088899" y="2753474"/>
            <a:ext cx="2178122" cy="400110"/>
          </a:xfrm>
          <a:prstGeom prst="rect">
            <a:avLst/>
          </a:prstGeom>
          <a:noFill/>
        </p:spPr>
        <p:txBody>
          <a:bodyPr wrap="square" rtlCol="0">
            <a:spAutoFit/>
          </a:bodyPr>
          <a:lstStyle/>
          <a:p>
            <a:r>
              <a:rPr lang="en-US" sz="2000" b="1" dirty="0"/>
              <a:t>Fuel</a:t>
            </a:r>
            <a:endParaRPr lang="en-IN" sz="2000" b="1" dirty="0"/>
          </a:p>
        </p:txBody>
      </p:sp>
      <p:sp>
        <p:nvSpPr>
          <p:cNvPr id="17" name="TextBox 16">
            <a:extLst>
              <a:ext uri="{FF2B5EF4-FFF2-40B4-BE49-F238E27FC236}">
                <a16:creationId xmlns:a16="http://schemas.microsoft.com/office/drawing/2014/main" id="{BA3E59D9-5E47-27B9-F133-BE6705FB379D}"/>
              </a:ext>
            </a:extLst>
          </p:cNvPr>
          <p:cNvSpPr txBox="1"/>
          <p:nvPr/>
        </p:nvSpPr>
        <p:spPr>
          <a:xfrm>
            <a:off x="4376127" y="2835667"/>
            <a:ext cx="2302075" cy="400110"/>
          </a:xfrm>
          <a:prstGeom prst="rect">
            <a:avLst/>
          </a:prstGeom>
          <a:noFill/>
        </p:spPr>
        <p:txBody>
          <a:bodyPr wrap="square" rtlCol="0">
            <a:spAutoFit/>
          </a:bodyPr>
          <a:lstStyle/>
          <a:p>
            <a:r>
              <a:rPr lang="en-US" sz="2000" b="1" dirty="0"/>
              <a:t>Paint colour</a:t>
            </a:r>
            <a:endParaRPr lang="en-IN" sz="2000" b="1" dirty="0"/>
          </a:p>
        </p:txBody>
      </p:sp>
      <p:sp>
        <p:nvSpPr>
          <p:cNvPr id="18" name="TextBox 17">
            <a:extLst>
              <a:ext uri="{FF2B5EF4-FFF2-40B4-BE49-F238E27FC236}">
                <a16:creationId xmlns:a16="http://schemas.microsoft.com/office/drawing/2014/main" id="{F6EE2E56-7281-F6A4-95B1-24EAE5C044B0}"/>
              </a:ext>
            </a:extLst>
          </p:cNvPr>
          <p:cNvSpPr txBox="1"/>
          <p:nvPr/>
        </p:nvSpPr>
        <p:spPr>
          <a:xfrm>
            <a:off x="955497" y="5907640"/>
            <a:ext cx="2219218" cy="400110"/>
          </a:xfrm>
          <a:prstGeom prst="rect">
            <a:avLst/>
          </a:prstGeom>
          <a:noFill/>
        </p:spPr>
        <p:txBody>
          <a:bodyPr wrap="square" rtlCol="0">
            <a:spAutoFit/>
          </a:bodyPr>
          <a:lstStyle/>
          <a:p>
            <a:r>
              <a:rPr lang="en-US" sz="2000" b="1" dirty="0"/>
              <a:t>cylinders</a:t>
            </a:r>
            <a:endParaRPr lang="en-IN" sz="2000" b="1" dirty="0"/>
          </a:p>
        </p:txBody>
      </p:sp>
      <p:sp>
        <p:nvSpPr>
          <p:cNvPr id="19" name="TextBox 18">
            <a:extLst>
              <a:ext uri="{FF2B5EF4-FFF2-40B4-BE49-F238E27FC236}">
                <a16:creationId xmlns:a16="http://schemas.microsoft.com/office/drawing/2014/main" id="{7E973C1C-72BF-459E-880F-91542D15F13D}"/>
              </a:ext>
            </a:extLst>
          </p:cNvPr>
          <p:cNvSpPr txBox="1"/>
          <p:nvPr/>
        </p:nvSpPr>
        <p:spPr>
          <a:xfrm>
            <a:off x="4469258" y="5989834"/>
            <a:ext cx="1952090" cy="400110"/>
          </a:xfrm>
          <a:prstGeom prst="rect">
            <a:avLst/>
          </a:prstGeom>
          <a:noFill/>
        </p:spPr>
        <p:txBody>
          <a:bodyPr wrap="square" rtlCol="0">
            <a:spAutoFit/>
          </a:bodyPr>
          <a:lstStyle/>
          <a:p>
            <a:r>
              <a:rPr lang="en-US" sz="2000" b="1" dirty="0"/>
              <a:t>States</a:t>
            </a:r>
            <a:endParaRPr lang="en-IN" sz="2000" b="1" dirty="0"/>
          </a:p>
        </p:txBody>
      </p:sp>
    </p:spTree>
    <p:extLst>
      <p:ext uri="{BB962C8B-B14F-4D97-AF65-F5344CB8AC3E}">
        <p14:creationId xmlns:p14="http://schemas.microsoft.com/office/powerpoint/2010/main" val="1135410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DBB83-8DB5-5BE7-2A73-6384A25CD730}"/>
              </a:ext>
            </a:extLst>
          </p:cNvPr>
          <p:cNvSpPr>
            <a:spLocks noGrp="1"/>
          </p:cNvSpPr>
          <p:nvPr>
            <p:ph type="title"/>
          </p:nvPr>
        </p:nvSpPr>
        <p:spPr>
          <a:xfrm>
            <a:off x="184936" y="234863"/>
            <a:ext cx="12007064" cy="1938992"/>
          </a:xfrm>
        </p:spPr>
        <p:txBody>
          <a:bodyPr>
            <a:normAutofit/>
          </a:bodyPr>
          <a:lstStyle/>
          <a:p>
            <a:r>
              <a:rPr lang="en-IN" dirty="0">
                <a:latin typeface="Arial Black" panose="020B0A04020102020204" pitchFamily="34" charset="0"/>
              </a:rPr>
              <a:t> </a:t>
            </a:r>
            <a:r>
              <a:rPr lang="en-IN" sz="3600" dirty="0">
                <a:latin typeface="Arial Black" panose="020B0A04020102020204" pitchFamily="34" charset="0"/>
              </a:rPr>
              <a:t>BIVARIATE ANALYSIS NUMARICAL VS NUMARICAL VARIABLES</a:t>
            </a:r>
          </a:p>
        </p:txBody>
      </p:sp>
      <p:pic>
        <p:nvPicPr>
          <p:cNvPr id="4" name="Picture 3">
            <a:extLst>
              <a:ext uri="{FF2B5EF4-FFF2-40B4-BE49-F238E27FC236}">
                <a16:creationId xmlns:a16="http://schemas.microsoft.com/office/drawing/2014/main" id="{483777C4-0FC1-507E-22F6-AFE9746F8469}"/>
              </a:ext>
            </a:extLst>
          </p:cNvPr>
          <p:cNvPicPr>
            <a:picLocks noChangeAspect="1"/>
          </p:cNvPicPr>
          <p:nvPr/>
        </p:nvPicPr>
        <p:blipFill rotWithShape="1">
          <a:blip r:embed="rId2">
            <a:extLst>
              <a:ext uri="{28A0092B-C50C-407E-A947-70E740481C1C}">
                <a14:useLocalDpi xmlns:a14="http://schemas.microsoft.com/office/drawing/2010/main" val="0"/>
              </a:ext>
            </a:extLst>
          </a:blip>
          <a:srcRect l="12174" t="32593" r="49167" b="19630"/>
          <a:stretch/>
        </p:blipFill>
        <p:spPr>
          <a:xfrm>
            <a:off x="6781052" y="2583285"/>
            <a:ext cx="5106149" cy="36555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 name="TextBox 2">
            <a:extLst>
              <a:ext uri="{FF2B5EF4-FFF2-40B4-BE49-F238E27FC236}">
                <a16:creationId xmlns:a16="http://schemas.microsoft.com/office/drawing/2014/main" id="{4A22D868-7052-3E80-538E-F3C77EA69EFB}"/>
              </a:ext>
            </a:extLst>
          </p:cNvPr>
          <p:cNvSpPr txBox="1"/>
          <p:nvPr/>
        </p:nvSpPr>
        <p:spPr>
          <a:xfrm>
            <a:off x="1473200" y="2946400"/>
            <a:ext cx="4419600" cy="1938992"/>
          </a:xfrm>
          <a:prstGeom prst="rect">
            <a:avLst/>
          </a:prstGeom>
          <a:noFill/>
        </p:spPr>
        <p:txBody>
          <a:bodyPr wrap="square" rtlCol="0">
            <a:spAutoFit/>
          </a:bodyPr>
          <a:lstStyle/>
          <a:p>
            <a:pPr marL="342900" indent="-342900">
              <a:buFont typeface="Wingdings" panose="05000000000000000000" pitchFamily="2" charset="2"/>
              <a:buChar char="q"/>
            </a:pPr>
            <a:r>
              <a:rPr lang="en-IN" sz="2000" b="1" dirty="0"/>
              <a:t>Odometer vs  Price-</a:t>
            </a:r>
            <a:r>
              <a:rPr lang="en-IN" sz="2000" dirty="0"/>
              <a:t>Majority of the odometer reading are upto 200000 units.</a:t>
            </a:r>
          </a:p>
          <a:p>
            <a:pPr marL="342900" indent="-342900">
              <a:buFont typeface="Wingdings" panose="05000000000000000000" pitchFamily="2" charset="2"/>
              <a:buChar char="q"/>
            </a:pPr>
            <a:endParaRPr lang="en-IN" sz="2000" dirty="0"/>
          </a:p>
          <a:p>
            <a:pPr marL="342900" indent="-342900">
              <a:buFont typeface="Wingdings" panose="05000000000000000000" pitchFamily="2" charset="2"/>
              <a:buChar char="q"/>
            </a:pPr>
            <a:r>
              <a:rPr lang="en-IN" sz="2000" dirty="0"/>
              <a:t>There are extreme values present in the odometer  readings.</a:t>
            </a:r>
          </a:p>
        </p:txBody>
      </p:sp>
    </p:spTree>
    <p:extLst>
      <p:ext uri="{BB962C8B-B14F-4D97-AF65-F5344CB8AC3E}">
        <p14:creationId xmlns:p14="http://schemas.microsoft.com/office/powerpoint/2010/main" val="90822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5A193-5C11-D0C8-8B4D-BEB6A5A46D58}"/>
              </a:ext>
            </a:extLst>
          </p:cNvPr>
          <p:cNvSpPr>
            <a:spLocks noGrp="1"/>
          </p:cNvSpPr>
          <p:nvPr>
            <p:ph type="title"/>
          </p:nvPr>
        </p:nvSpPr>
        <p:spPr>
          <a:xfrm>
            <a:off x="708917" y="1"/>
            <a:ext cx="10794107" cy="1170433"/>
          </a:xfrm>
        </p:spPr>
        <p:txBody>
          <a:bodyPr>
            <a:normAutofit/>
          </a:bodyPr>
          <a:lstStyle/>
          <a:p>
            <a:r>
              <a:rPr lang="en-IN" sz="2000" dirty="0">
                <a:latin typeface="Arial Black" panose="020B0A04020102020204" pitchFamily="34" charset="0"/>
              </a:rPr>
              <a:t> </a:t>
            </a:r>
            <a:r>
              <a:rPr lang="en-IN" sz="3200" dirty="0">
                <a:latin typeface="Arial Black" panose="020B0A04020102020204" pitchFamily="34" charset="0"/>
              </a:rPr>
              <a:t>BIVARIATE ANALYSIS</a:t>
            </a:r>
            <a:br>
              <a:rPr lang="en-IN" sz="3200" dirty="0">
                <a:latin typeface="Arial Black" panose="020B0A04020102020204" pitchFamily="34" charset="0"/>
              </a:rPr>
            </a:br>
            <a:r>
              <a:rPr lang="en-IN" sz="3200" dirty="0">
                <a:latin typeface="Arial Black" panose="020B0A04020102020204" pitchFamily="34" charset="0"/>
              </a:rPr>
              <a:t>NUMARICAL VS CATEGORICAL VARIABLES</a:t>
            </a:r>
          </a:p>
        </p:txBody>
      </p:sp>
      <p:pic>
        <p:nvPicPr>
          <p:cNvPr id="6" name="Picture 5">
            <a:extLst>
              <a:ext uri="{FF2B5EF4-FFF2-40B4-BE49-F238E27FC236}">
                <a16:creationId xmlns:a16="http://schemas.microsoft.com/office/drawing/2014/main" id="{D366EA21-D72F-F066-55C4-8DC81C517BD5}"/>
              </a:ext>
            </a:extLst>
          </p:cNvPr>
          <p:cNvPicPr>
            <a:picLocks noChangeAspect="1"/>
          </p:cNvPicPr>
          <p:nvPr/>
        </p:nvPicPr>
        <p:blipFill rotWithShape="1">
          <a:blip r:embed="rId2">
            <a:extLst>
              <a:ext uri="{28A0092B-C50C-407E-A947-70E740481C1C}">
                <a14:useLocalDpi xmlns:a14="http://schemas.microsoft.com/office/drawing/2010/main" val="0"/>
              </a:ext>
            </a:extLst>
          </a:blip>
          <a:srcRect l="13229" t="27408" r="24479" b="21851"/>
          <a:stretch/>
        </p:blipFill>
        <p:spPr>
          <a:xfrm>
            <a:off x="421240" y="1170434"/>
            <a:ext cx="5612884" cy="283066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AC5E1F46-5218-60A8-8456-B6252FA776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7876" y="3903429"/>
            <a:ext cx="5924394" cy="283066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id="{3C7BCD0A-550C-557A-7A4C-28380A585863}"/>
              </a:ext>
            </a:extLst>
          </p:cNvPr>
          <p:cNvSpPr txBox="1"/>
          <p:nvPr/>
        </p:nvSpPr>
        <p:spPr>
          <a:xfrm>
            <a:off x="7239000" y="1841500"/>
            <a:ext cx="4648200" cy="1938992"/>
          </a:xfrm>
          <a:prstGeom prst="rect">
            <a:avLst/>
          </a:prstGeom>
          <a:noFill/>
        </p:spPr>
        <p:txBody>
          <a:bodyPr wrap="square" rtlCol="0">
            <a:spAutoFit/>
          </a:bodyPr>
          <a:lstStyle/>
          <a:p>
            <a:pPr marL="342900" indent="-342900">
              <a:buFont typeface="Wingdings" panose="05000000000000000000" pitchFamily="2" charset="2"/>
              <a:buChar char="q"/>
            </a:pPr>
            <a:r>
              <a:rPr lang="en-IN" sz="2000" b="1" dirty="0"/>
              <a:t>Price vs state-</a:t>
            </a:r>
            <a:r>
              <a:rPr lang="en-IN" sz="2000" dirty="0"/>
              <a:t>The  Average Price of cars being sold is highest  in West Virginia  followed  Alaska and Alabama</a:t>
            </a:r>
          </a:p>
          <a:p>
            <a:pPr marL="342900" indent="-342900">
              <a:buFont typeface="Wingdings" panose="05000000000000000000" pitchFamily="2" charset="2"/>
              <a:buChar char="q"/>
            </a:pPr>
            <a:endParaRPr lang="en-IN" sz="2000" dirty="0"/>
          </a:p>
          <a:p>
            <a:pPr marL="342900" indent="-342900">
              <a:buFont typeface="Wingdings" panose="05000000000000000000" pitchFamily="2" charset="2"/>
              <a:buChar char="q"/>
            </a:pPr>
            <a:r>
              <a:rPr lang="en-IN" sz="2000" dirty="0"/>
              <a:t>Other States have almost similar Average Price</a:t>
            </a:r>
          </a:p>
        </p:txBody>
      </p:sp>
      <p:sp>
        <p:nvSpPr>
          <p:cNvPr id="8" name="TextBox 7">
            <a:extLst>
              <a:ext uri="{FF2B5EF4-FFF2-40B4-BE49-F238E27FC236}">
                <a16:creationId xmlns:a16="http://schemas.microsoft.com/office/drawing/2014/main" id="{7D7D0794-CBD7-AE99-54E2-824341B414D2}"/>
              </a:ext>
            </a:extLst>
          </p:cNvPr>
          <p:cNvSpPr txBox="1"/>
          <p:nvPr/>
        </p:nvSpPr>
        <p:spPr>
          <a:xfrm>
            <a:off x="1484311" y="4349263"/>
            <a:ext cx="4292600" cy="1938992"/>
          </a:xfrm>
          <a:prstGeom prst="rect">
            <a:avLst/>
          </a:prstGeom>
          <a:noFill/>
        </p:spPr>
        <p:txBody>
          <a:bodyPr wrap="square" rtlCol="0">
            <a:spAutoFit/>
          </a:bodyPr>
          <a:lstStyle/>
          <a:p>
            <a:pPr marL="342900" indent="-342900">
              <a:buFont typeface="Wingdings" panose="05000000000000000000" pitchFamily="2" charset="2"/>
              <a:buChar char="q"/>
            </a:pPr>
            <a:r>
              <a:rPr lang="en-IN" sz="2000" b="1" dirty="0"/>
              <a:t>Price vs </a:t>
            </a:r>
            <a:r>
              <a:rPr lang="en-IN" sz="2000" b="1" noProof="1">
                <a:latin typeface="Arial" panose="020B0604020202020204" pitchFamily="34" charset="0"/>
                <a:cs typeface="Arial" panose="020B0604020202020204" pitchFamily="34" charset="0"/>
              </a:rPr>
              <a:t>manufacturer </a:t>
            </a:r>
            <a:r>
              <a:rPr lang="en-IN" sz="2000" dirty="0"/>
              <a:t>Tesla cars have highest average price, followed by alfa- Romeo. </a:t>
            </a:r>
          </a:p>
          <a:p>
            <a:pPr marL="342900" indent="-342900">
              <a:buFont typeface="Wingdings" panose="05000000000000000000" pitchFamily="2" charset="2"/>
              <a:buChar char="q"/>
            </a:pPr>
            <a:endParaRPr lang="en-IN" sz="2000" dirty="0"/>
          </a:p>
          <a:p>
            <a:pPr marL="342900" indent="-342900">
              <a:buFont typeface="Wingdings" panose="05000000000000000000" pitchFamily="2" charset="2"/>
              <a:buChar char="q"/>
            </a:pPr>
            <a:r>
              <a:rPr lang="en-IN" sz="2000" dirty="0"/>
              <a:t>While the least average price is of  Satum</a:t>
            </a:r>
          </a:p>
        </p:txBody>
      </p:sp>
    </p:spTree>
    <p:extLst>
      <p:ext uri="{BB962C8B-B14F-4D97-AF65-F5344CB8AC3E}">
        <p14:creationId xmlns:p14="http://schemas.microsoft.com/office/powerpoint/2010/main" val="2364753208"/>
      </p:ext>
    </p:extLst>
  </p:cSld>
  <p:clrMapOvr>
    <a:masterClrMapping/>
  </p:clrMapOvr>
</p:sld>
</file>

<file path=ppt/theme/theme1.xml><?xml version="1.0" encoding="utf-8"?>
<a:theme xmlns:a="http://schemas.openxmlformats.org/drawingml/2006/main" name="CapstonePresentation_Template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CapstonePresentation_Template (1)</Template>
  <TotalTime>1340</TotalTime>
  <Words>1579</Words>
  <Application>Microsoft Macintosh PowerPoint</Application>
  <PresentationFormat>Widescreen</PresentationFormat>
  <Paragraphs>187</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Algerian</vt:lpstr>
      <vt:lpstr>Arial</vt:lpstr>
      <vt:lpstr>Arial Black</vt:lpstr>
      <vt:lpstr>Arial Narrow</vt:lpstr>
      <vt:lpstr>Calibri</vt:lpstr>
      <vt:lpstr>Times New Roman</vt:lpstr>
      <vt:lpstr>Wingdings</vt:lpstr>
      <vt:lpstr>CapstonePresentation_Template (1)</vt:lpstr>
      <vt:lpstr>PowerPoint Presentation</vt:lpstr>
      <vt:lpstr>BUSINESS PROBLEM STATEMENT</vt:lpstr>
      <vt:lpstr>Variable information/Data description -Target Variable Price</vt:lpstr>
      <vt:lpstr>DATA PREPARATION            INFORMATION OF THE DATA:                                      </vt:lpstr>
      <vt:lpstr>UNIVARIATE ANALYSIS  NUMERICAL VARIABLEs  - Price, Odometer</vt:lpstr>
      <vt:lpstr>UNIVARIATE ANALYSIS  CATEGORICAL VARIABLES</vt:lpstr>
      <vt:lpstr>PowerPoint Presentation</vt:lpstr>
      <vt:lpstr> BIVARIATE ANALYSIS NUMARICAL VS NUMARICAL VARIABLES</vt:lpstr>
      <vt:lpstr> BIVARIATE ANALYSIS NUMARICAL VS CATEGORICAL VARIABLES</vt:lpstr>
      <vt:lpstr>PowerPoint Presentation</vt:lpstr>
      <vt:lpstr>PowerPoint Presentation</vt:lpstr>
      <vt:lpstr> MISSING VALUES </vt:lpstr>
      <vt:lpstr>FEATURE ENGINEERING</vt:lpstr>
      <vt:lpstr>TRANSFORMATION &amp; ENCODING</vt:lpstr>
      <vt:lpstr>MODEL DEVELOPMENT</vt:lpstr>
      <vt:lpstr>PowerPoint Presentation</vt:lpstr>
      <vt:lpstr>PowerPoint Presentation</vt:lpstr>
      <vt:lpstr> We have built the models that are: Random Forest, Decision Tree, Linear Regression,Ridge ,Lasso,Elastic Net after selecting the feature  by SFS:   Results :  We can infer from this result, Random Forest Regressor is the best fit Model after Feature Selection. </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HP</dc:creator>
  <cp:lastModifiedBy>Rishu Gupta</cp:lastModifiedBy>
  <cp:revision>21</cp:revision>
  <dcterms:created xsi:type="dcterms:W3CDTF">2022-11-17T12:32:27Z</dcterms:created>
  <dcterms:modified xsi:type="dcterms:W3CDTF">2022-12-23T17:19:29Z</dcterms:modified>
</cp:coreProperties>
</file>

<file path=docProps/thumbnail.jpeg>
</file>